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4211300" cy="20104100"/>
  <p:notesSz cx="14211300" cy="20104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882" y="804164"/>
            <a:ext cx="1279588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15538" y="19565486"/>
            <a:ext cx="2707640" cy="221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2.jpg"/><Relationship Id="rId3" Type="http://schemas.openxmlformats.org/officeDocument/2006/relationships/image" Target="../media/image133.jpg"/><Relationship Id="rId4" Type="http://schemas.openxmlformats.org/officeDocument/2006/relationships/image" Target="../media/image134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image" Target="../media/image51.jpg"/><Relationship Id="rId8" Type="http://schemas.openxmlformats.org/officeDocument/2006/relationships/image" Target="../media/image52.jpg"/><Relationship Id="rId9" Type="http://schemas.openxmlformats.org/officeDocument/2006/relationships/image" Target="../media/image53.jpg"/><Relationship Id="rId10" Type="http://schemas.openxmlformats.org/officeDocument/2006/relationships/image" Target="../media/image54.jpg"/><Relationship Id="rId11" Type="http://schemas.openxmlformats.org/officeDocument/2006/relationships/image" Target="../media/image55.jpg"/><Relationship Id="rId12" Type="http://schemas.openxmlformats.org/officeDocument/2006/relationships/image" Target="../media/image40.jpg"/><Relationship Id="rId13" Type="http://schemas.openxmlformats.org/officeDocument/2006/relationships/image" Target="../media/image135.jpg"/><Relationship Id="rId14" Type="http://schemas.openxmlformats.org/officeDocument/2006/relationships/image" Target="../media/image75.jpg"/><Relationship Id="rId15" Type="http://schemas.openxmlformats.org/officeDocument/2006/relationships/image" Target="../media/image136.jpg"/><Relationship Id="rId16" Type="http://schemas.openxmlformats.org/officeDocument/2006/relationships/image" Target="../media/image77.jpg"/><Relationship Id="rId17" Type="http://schemas.openxmlformats.org/officeDocument/2006/relationships/image" Target="../media/image137.jpg"/><Relationship Id="rId18" Type="http://schemas.openxmlformats.org/officeDocument/2006/relationships/image" Target="../media/image138.jpg"/><Relationship Id="rId19" Type="http://schemas.openxmlformats.org/officeDocument/2006/relationships/image" Target="../media/image139.jpg"/><Relationship Id="rId20" Type="http://schemas.openxmlformats.org/officeDocument/2006/relationships/image" Target="../media/image140.jpg"/><Relationship Id="rId21" Type="http://schemas.openxmlformats.org/officeDocument/2006/relationships/image" Target="../media/image141.jpg"/><Relationship Id="rId22" Type="http://schemas.openxmlformats.org/officeDocument/2006/relationships/image" Target="../media/image142.jpg"/><Relationship Id="rId23" Type="http://schemas.openxmlformats.org/officeDocument/2006/relationships/image" Target="../media/image143.jpg"/><Relationship Id="rId24" Type="http://schemas.openxmlformats.org/officeDocument/2006/relationships/image" Target="../media/image85.jpg"/><Relationship Id="rId25" Type="http://schemas.openxmlformats.org/officeDocument/2006/relationships/image" Target="../media/image144.jpg"/><Relationship Id="rId26" Type="http://schemas.openxmlformats.org/officeDocument/2006/relationships/image" Target="../media/image145.jpg"/><Relationship Id="rId27" Type="http://schemas.openxmlformats.org/officeDocument/2006/relationships/image" Target="../media/image146.jpg"/><Relationship Id="rId28" Type="http://schemas.openxmlformats.org/officeDocument/2006/relationships/image" Target="../media/image14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8.jpg"/><Relationship Id="rId3" Type="http://schemas.openxmlformats.org/officeDocument/2006/relationships/image" Target="../media/image149.jpg"/><Relationship Id="rId4" Type="http://schemas.openxmlformats.org/officeDocument/2006/relationships/image" Target="../media/image150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image" Target="../media/image51.jpg"/><Relationship Id="rId8" Type="http://schemas.openxmlformats.org/officeDocument/2006/relationships/image" Target="../media/image151.jpg"/><Relationship Id="rId9" Type="http://schemas.openxmlformats.org/officeDocument/2006/relationships/image" Target="../media/image152.jpg"/><Relationship Id="rId10" Type="http://schemas.openxmlformats.org/officeDocument/2006/relationships/image" Target="../media/image15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4.jpg"/><Relationship Id="rId3" Type="http://schemas.openxmlformats.org/officeDocument/2006/relationships/image" Target="../media/image155.jpg"/><Relationship Id="rId4" Type="http://schemas.openxmlformats.org/officeDocument/2006/relationships/image" Target="../media/image156.jpg"/><Relationship Id="rId5" Type="http://schemas.openxmlformats.org/officeDocument/2006/relationships/image" Target="../media/image157.jpg"/><Relationship Id="rId6" Type="http://schemas.openxmlformats.org/officeDocument/2006/relationships/image" Target="../media/image158.jpg"/><Relationship Id="rId7" Type="http://schemas.openxmlformats.org/officeDocument/2006/relationships/image" Target="../media/image159.jpg"/><Relationship Id="rId8" Type="http://schemas.openxmlformats.org/officeDocument/2006/relationships/image" Target="../media/image160.png"/><Relationship Id="rId9" Type="http://schemas.openxmlformats.org/officeDocument/2006/relationships/image" Target="../media/image161.jpg"/><Relationship Id="rId10" Type="http://schemas.openxmlformats.org/officeDocument/2006/relationships/image" Target="../media/image162.jpg"/><Relationship Id="rId11" Type="http://schemas.openxmlformats.org/officeDocument/2006/relationships/image" Target="../media/image163.jpg"/><Relationship Id="rId12" Type="http://schemas.openxmlformats.org/officeDocument/2006/relationships/image" Target="../media/image164.jpg"/><Relationship Id="rId13" Type="http://schemas.openxmlformats.org/officeDocument/2006/relationships/image" Target="../media/image165.jpg"/><Relationship Id="rId14" Type="http://schemas.openxmlformats.org/officeDocument/2006/relationships/image" Target="../media/image120.jpg"/><Relationship Id="rId15" Type="http://schemas.openxmlformats.org/officeDocument/2006/relationships/image" Target="../media/image166.jpg"/><Relationship Id="rId16" Type="http://schemas.openxmlformats.org/officeDocument/2006/relationships/image" Target="../media/image167.jpg"/><Relationship Id="rId17" Type="http://schemas.openxmlformats.org/officeDocument/2006/relationships/image" Target="../media/image168.jpg"/><Relationship Id="rId18" Type="http://schemas.openxmlformats.org/officeDocument/2006/relationships/image" Target="../media/image169.jpg"/><Relationship Id="rId19" Type="http://schemas.openxmlformats.org/officeDocument/2006/relationships/image" Target="../media/image170.jpg"/><Relationship Id="rId20" Type="http://schemas.openxmlformats.org/officeDocument/2006/relationships/image" Target="../media/image171.jpg"/><Relationship Id="rId21" Type="http://schemas.openxmlformats.org/officeDocument/2006/relationships/image" Target="../media/image172.jpg"/><Relationship Id="rId22" Type="http://schemas.openxmlformats.org/officeDocument/2006/relationships/image" Target="../media/image173.jpg"/><Relationship Id="rId23" Type="http://schemas.openxmlformats.org/officeDocument/2006/relationships/image" Target="../media/image174.jpg"/><Relationship Id="rId24" Type="http://schemas.openxmlformats.org/officeDocument/2006/relationships/image" Target="../media/image175.jpg"/><Relationship Id="rId25" Type="http://schemas.openxmlformats.org/officeDocument/2006/relationships/hyperlink" Target="http://www.google.com/webma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6.jpg"/><Relationship Id="rId3" Type="http://schemas.openxmlformats.org/officeDocument/2006/relationships/image" Target="../media/image177.jpg"/><Relationship Id="rId4" Type="http://schemas.openxmlformats.org/officeDocument/2006/relationships/image" Target="../media/image178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image" Target="../media/image51.jpg"/><Relationship Id="rId8" Type="http://schemas.openxmlformats.org/officeDocument/2006/relationships/image" Target="../media/image52.jpg"/><Relationship Id="rId9" Type="http://schemas.openxmlformats.org/officeDocument/2006/relationships/image" Target="../media/image53.jpg"/><Relationship Id="rId10" Type="http://schemas.openxmlformats.org/officeDocument/2006/relationships/image" Target="../media/image54.jpg"/><Relationship Id="rId11" Type="http://schemas.openxmlformats.org/officeDocument/2006/relationships/image" Target="../media/image179.jpg"/><Relationship Id="rId12" Type="http://schemas.openxmlformats.org/officeDocument/2006/relationships/image" Target="../media/image180.jpg"/><Relationship Id="rId13" Type="http://schemas.openxmlformats.org/officeDocument/2006/relationships/image" Target="../media/image181.jpg"/><Relationship Id="rId14" Type="http://schemas.openxmlformats.org/officeDocument/2006/relationships/image" Target="../media/image77.jpg"/><Relationship Id="rId15" Type="http://schemas.openxmlformats.org/officeDocument/2006/relationships/image" Target="../media/image182.jpg"/><Relationship Id="rId16" Type="http://schemas.openxmlformats.org/officeDocument/2006/relationships/image" Target="../media/image183.jpg"/><Relationship Id="rId17" Type="http://schemas.openxmlformats.org/officeDocument/2006/relationships/image" Target="../media/image184.jpg"/><Relationship Id="rId18" Type="http://schemas.openxmlformats.org/officeDocument/2006/relationships/image" Target="../media/image185.jpg"/><Relationship Id="rId19" Type="http://schemas.openxmlformats.org/officeDocument/2006/relationships/image" Target="../media/image186.jpg"/><Relationship Id="rId20" Type="http://schemas.openxmlformats.org/officeDocument/2006/relationships/image" Target="../media/image83.jpg"/><Relationship Id="rId21" Type="http://schemas.openxmlformats.org/officeDocument/2006/relationships/image" Target="../media/image143.jpg"/><Relationship Id="rId22" Type="http://schemas.openxmlformats.org/officeDocument/2006/relationships/image" Target="../media/image18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png"/><Relationship Id="rId8" Type="http://schemas.openxmlformats.org/officeDocument/2006/relationships/image" Target="../media/image8.jpg"/><Relationship Id="rId9" Type="http://schemas.openxmlformats.org/officeDocument/2006/relationships/image" Target="../media/image9.jpg"/><Relationship Id="rId10" Type="http://schemas.openxmlformats.org/officeDocument/2006/relationships/image" Target="../media/image10.jpg"/><Relationship Id="rId11" Type="http://schemas.openxmlformats.org/officeDocument/2006/relationships/image" Target="../media/image11.jpg"/><Relationship Id="rId12" Type="http://schemas.openxmlformats.org/officeDocument/2006/relationships/image" Target="../media/image12.png"/><Relationship Id="rId13" Type="http://schemas.openxmlformats.org/officeDocument/2006/relationships/image" Target="../media/image13.jpg"/><Relationship Id="rId14" Type="http://schemas.openxmlformats.org/officeDocument/2006/relationships/image" Target="../media/image14.jpg"/><Relationship Id="rId15" Type="http://schemas.openxmlformats.org/officeDocument/2006/relationships/image" Target="../media/image15.jpg"/><Relationship Id="rId16" Type="http://schemas.openxmlformats.org/officeDocument/2006/relationships/image" Target="../media/image16.jpg"/><Relationship Id="rId17" Type="http://schemas.openxmlformats.org/officeDocument/2006/relationships/image" Target="../media/image17.jpg"/><Relationship Id="rId18" Type="http://schemas.openxmlformats.org/officeDocument/2006/relationships/image" Target="../media/image1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image" Target="../media/image26.png"/><Relationship Id="rId9" Type="http://schemas.openxmlformats.org/officeDocument/2006/relationships/image" Target="../media/image27.jpg"/><Relationship Id="rId10" Type="http://schemas.openxmlformats.org/officeDocument/2006/relationships/image" Target="../media/image28.jpg"/><Relationship Id="rId11" Type="http://schemas.openxmlformats.org/officeDocument/2006/relationships/image" Target="../media/image29.jpg"/><Relationship Id="rId12" Type="http://schemas.openxmlformats.org/officeDocument/2006/relationships/image" Target="../media/image30.jpg"/><Relationship Id="rId13" Type="http://schemas.openxmlformats.org/officeDocument/2006/relationships/image" Target="../media/image31.jpg"/><Relationship Id="rId14" Type="http://schemas.openxmlformats.org/officeDocument/2006/relationships/image" Target="../media/image3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jpg"/><Relationship Id="rId3" Type="http://schemas.openxmlformats.org/officeDocument/2006/relationships/image" Target="../media/image34.jpg"/><Relationship Id="rId4" Type="http://schemas.openxmlformats.org/officeDocument/2006/relationships/image" Target="../media/image35.jpg"/><Relationship Id="rId5" Type="http://schemas.openxmlformats.org/officeDocument/2006/relationships/image" Target="../media/image36.jpg"/><Relationship Id="rId6" Type="http://schemas.openxmlformats.org/officeDocument/2006/relationships/image" Target="../media/image37.jpg"/><Relationship Id="rId7" Type="http://schemas.openxmlformats.org/officeDocument/2006/relationships/image" Target="../media/image38.jpg"/><Relationship Id="rId8" Type="http://schemas.openxmlformats.org/officeDocument/2006/relationships/image" Target="../media/image39.jpg"/><Relationship Id="rId9" Type="http://schemas.openxmlformats.org/officeDocument/2006/relationships/image" Target="../media/image40.jpg"/><Relationship Id="rId10" Type="http://schemas.openxmlformats.org/officeDocument/2006/relationships/image" Target="../media/image41.jpg"/><Relationship Id="rId11" Type="http://schemas.openxmlformats.org/officeDocument/2006/relationships/image" Target="../media/image42.jpg"/><Relationship Id="rId12" Type="http://schemas.openxmlformats.org/officeDocument/2006/relationships/image" Target="../media/image43.jpg"/><Relationship Id="rId13" Type="http://schemas.openxmlformats.org/officeDocument/2006/relationships/image" Target="../media/image44.jpg"/><Relationship Id="rId14" Type="http://schemas.openxmlformats.org/officeDocument/2006/relationships/image" Target="../media/image4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jpg"/><Relationship Id="rId3" Type="http://schemas.openxmlformats.org/officeDocument/2006/relationships/image" Target="../media/image47.jpg"/><Relationship Id="rId4" Type="http://schemas.openxmlformats.org/officeDocument/2006/relationships/image" Target="../media/image48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image" Target="../media/image51.jpg"/><Relationship Id="rId8" Type="http://schemas.openxmlformats.org/officeDocument/2006/relationships/image" Target="../media/image52.jpg"/><Relationship Id="rId9" Type="http://schemas.openxmlformats.org/officeDocument/2006/relationships/image" Target="../media/image53.jpg"/><Relationship Id="rId10" Type="http://schemas.openxmlformats.org/officeDocument/2006/relationships/image" Target="../media/image54.jpg"/><Relationship Id="rId11" Type="http://schemas.openxmlformats.org/officeDocument/2006/relationships/image" Target="../media/image55.jpg"/><Relationship Id="rId12" Type="http://schemas.openxmlformats.org/officeDocument/2006/relationships/image" Target="../media/image40.jpg"/><Relationship Id="rId13" Type="http://schemas.openxmlformats.org/officeDocument/2006/relationships/image" Target="../media/image56.jpg"/><Relationship Id="rId14" Type="http://schemas.openxmlformats.org/officeDocument/2006/relationships/image" Target="../media/image57.jpg"/><Relationship Id="rId15" Type="http://schemas.openxmlformats.org/officeDocument/2006/relationships/image" Target="../media/image58.jpg"/><Relationship Id="rId16" Type="http://schemas.openxmlformats.org/officeDocument/2006/relationships/image" Target="../media/image59.jpg"/><Relationship Id="rId17" Type="http://schemas.openxmlformats.org/officeDocument/2006/relationships/image" Target="../media/image60.jpg"/><Relationship Id="rId18" Type="http://schemas.openxmlformats.org/officeDocument/2006/relationships/image" Target="../media/image61.jpg"/><Relationship Id="rId19" Type="http://schemas.openxmlformats.org/officeDocument/2006/relationships/image" Target="../media/image62.jpg"/><Relationship Id="rId20" Type="http://schemas.openxmlformats.org/officeDocument/2006/relationships/image" Target="../media/image63.jpg"/><Relationship Id="rId21" Type="http://schemas.openxmlformats.org/officeDocument/2006/relationships/image" Target="../media/image64.jpg"/><Relationship Id="rId22" Type="http://schemas.openxmlformats.org/officeDocument/2006/relationships/image" Target="../media/image65.jpg"/><Relationship Id="rId23" Type="http://schemas.openxmlformats.org/officeDocument/2006/relationships/image" Target="../media/image66.jpg"/><Relationship Id="rId24" Type="http://schemas.openxmlformats.org/officeDocument/2006/relationships/image" Target="../media/image67.jpg"/><Relationship Id="rId25" Type="http://schemas.openxmlformats.org/officeDocument/2006/relationships/image" Target="../media/image68.jpg"/><Relationship Id="rId26" Type="http://schemas.openxmlformats.org/officeDocument/2006/relationships/image" Target="../media/image69.jpg"/><Relationship Id="rId27" Type="http://schemas.openxmlformats.org/officeDocument/2006/relationships/image" Target="../media/image70.jpg"/><Relationship Id="rId28" Type="http://schemas.openxmlformats.org/officeDocument/2006/relationships/image" Target="../media/image7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2.jpg"/><Relationship Id="rId3" Type="http://schemas.openxmlformats.org/officeDocument/2006/relationships/image" Target="../media/image73.jpg"/><Relationship Id="rId4" Type="http://schemas.openxmlformats.org/officeDocument/2006/relationships/image" Target="../media/image74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image" Target="../media/image51.jpg"/><Relationship Id="rId8" Type="http://schemas.openxmlformats.org/officeDocument/2006/relationships/image" Target="../media/image52.jpg"/><Relationship Id="rId9" Type="http://schemas.openxmlformats.org/officeDocument/2006/relationships/image" Target="../media/image53.jpg"/><Relationship Id="rId10" Type="http://schemas.openxmlformats.org/officeDocument/2006/relationships/image" Target="../media/image54.jpg"/><Relationship Id="rId11" Type="http://schemas.openxmlformats.org/officeDocument/2006/relationships/image" Target="../media/image55.jpg"/><Relationship Id="rId12" Type="http://schemas.openxmlformats.org/officeDocument/2006/relationships/image" Target="../media/image56.jpg"/><Relationship Id="rId13" Type="http://schemas.openxmlformats.org/officeDocument/2006/relationships/image" Target="../media/image75.jpg"/><Relationship Id="rId14" Type="http://schemas.openxmlformats.org/officeDocument/2006/relationships/image" Target="../media/image76.jpg"/><Relationship Id="rId15" Type="http://schemas.openxmlformats.org/officeDocument/2006/relationships/image" Target="../media/image77.jpg"/><Relationship Id="rId16" Type="http://schemas.openxmlformats.org/officeDocument/2006/relationships/image" Target="../media/image78.jpg"/><Relationship Id="rId17" Type="http://schemas.openxmlformats.org/officeDocument/2006/relationships/image" Target="../media/image79.jpg"/><Relationship Id="rId18" Type="http://schemas.openxmlformats.org/officeDocument/2006/relationships/image" Target="../media/image80.jpg"/><Relationship Id="rId19" Type="http://schemas.openxmlformats.org/officeDocument/2006/relationships/image" Target="../media/image81.jpg"/><Relationship Id="rId20" Type="http://schemas.openxmlformats.org/officeDocument/2006/relationships/image" Target="../media/image82.jpg"/><Relationship Id="rId21" Type="http://schemas.openxmlformats.org/officeDocument/2006/relationships/image" Target="../media/image83.jpg"/><Relationship Id="rId22" Type="http://schemas.openxmlformats.org/officeDocument/2006/relationships/image" Target="../media/image84.jpg"/><Relationship Id="rId23" Type="http://schemas.openxmlformats.org/officeDocument/2006/relationships/image" Target="../media/image85.jpg"/><Relationship Id="rId24" Type="http://schemas.openxmlformats.org/officeDocument/2006/relationships/image" Target="../media/image8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jpg"/><Relationship Id="rId3" Type="http://schemas.openxmlformats.org/officeDocument/2006/relationships/image" Target="../media/image88.jpg"/><Relationship Id="rId4" Type="http://schemas.openxmlformats.org/officeDocument/2006/relationships/image" Target="../media/image89.jpg"/><Relationship Id="rId5" Type="http://schemas.openxmlformats.org/officeDocument/2006/relationships/image" Target="../media/image90.jpg"/><Relationship Id="rId6" Type="http://schemas.openxmlformats.org/officeDocument/2006/relationships/image" Target="../media/image91.jpg"/><Relationship Id="rId7" Type="http://schemas.openxmlformats.org/officeDocument/2006/relationships/image" Target="../media/image92.jpg"/><Relationship Id="rId8" Type="http://schemas.openxmlformats.org/officeDocument/2006/relationships/image" Target="../media/image93.png"/><Relationship Id="rId9" Type="http://schemas.openxmlformats.org/officeDocument/2006/relationships/image" Target="../media/image94.jpg"/><Relationship Id="rId10" Type="http://schemas.openxmlformats.org/officeDocument/2006/relationships/image" Target="../media/image95.jpg"/><Relationship Id="rId11" Type="http://schemas.openxmlformats.org/officeDocument/2006/relationships/image" Target="../media/image96.jpg"/><Relationship Id="rId12" Type="http://schemas.openxmlformats.org/officeDocument/2006/relationships/image" Target="../media/image97.jpg"/><Relationship Id="rId13" Type="http://schemas.openxmlformats.org/officeDocument/2006/relationships/image" Target="../media/image98.jpg"/><Relationship Id="rId14" Type="http://schemas.openxmlformats.org/officeDocument/2006/relationships/image" Target="../media/image99.jpg"/><Relationship Id="rId15" Type="http://schemas.openxmlformats.org/officeDocument/2006/relationships/image" Target="../media/image100.jpg"/><Relationship Id="rId16" Type="http://schemas.openxmlformats.org/officeDocument/2006/relationships/image" Target="../media/image101.jpg"/><Relationship Id="rId17" Type="http://schemas.openxmlformats.org/officeDocument/2006/relationships/image" Target="../media/image102.jpg"/><Relationship Id="rId18" Type="http://schemas.openxmlformats.org/officeDocument/2006/relationships/image" Target="../media/image103.jpg"/><Relationship Id="rId19" Type="http://schemas.openxmlformats.org/officeDocument/2006/relationships/image" Target="../media/image104.jpg"/><Relationship Id="rId20" Type="http://schemas.openxmlformats.org/officeDocument/2006/relationships/image" Target="../media/image105.jpg"/><Relationship Id="rId21" Type="http://schemas.openxmlformats.org/officeDocument/2006/relationships/image" Target="../media/image106.jpg"/><Relationship Id="rId22" Type="http://schemas.openxmlformats.org/officeDocument/2006/relationships/image" Target="../media/image107.jpg"/><Relationship Id="rId23" Type="http://schemas.openxmlformats.org/officeDocument/2006/relationships/image" Target="../media/image108.jpg"/><Relationship Id="rId24" Type="http://schemas.openxmlformats.org/officeDocument/2006/relationships/image" Target="../media/image10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0.jpg"/><Relationship Id="rId3" Type="http://schemas.openxmlformats.org/officeDocument/2006/relationships/image" Target="../media/image111.jpg"/><Relationship Id="rId4" Type="http://schemas.openxmlformats.org/officeDocument/2006/relationships/image" Target="../media/image112.jpg"/><Relationship Id="rId5" Type="http://schemas.openxmlformats.org/officeDocument/2006/relationships/image" Target="../media/image113.jpg"/><Relationship Id="rId6" Type="http://schemas.openxmlformats.org/officeDocument/2006/relationships/image" Target="../media/image114.jpg"/><Relationship Id="rId7" Type="http://schemas.openxmlformats.org/officeDocument/2006/relationships/image" Target="../media/image115.jpg"/><Relationship Id="rId8" Type="http://schemas.openxmlformats.org/officeDocument/2006/relationships/image" Target="../media/image116.jpg"/><Relationship Id="rId9" Type="http://schemas.openxmlformats.org/officeDocument/2006/relationships/image" Target="../media/image117.jpg"/><Relationship Id="rId10" Type="http://schemas.openxmlformats.org/officeDocument/2006/relationships/image" Target="../media/image118.jpg"/><Relationship Id="rId11" Type="http://schemas.openxmlformats.org/officeDocument/2006/relationships/image" Target="../media/image119.jpg"/><Relationship Id="rId12" Type="http://schemas.openxmlformats.org/officeDocument/2006/relationships/image" Target="../media/image120.jpg"/><Relationship Id="rId13" Type="http://schemas.openxmlformats.org/officeDocument/2006/relationships/image" Target="../media/image121.jpg"/><Relationship Id="rId14" Type="http://schemas.openxmlformats.org/officeDocument/2006/relationships/image" Target="../media/image122.jpg"/><Relationship Id="rId15" Type="http://schemas.openxmlformats.org/officeDocument/2006/relationships/image" Target="../media/image123.jpg"/><Relationship Id="rId16" Type="http://schemas.openxmlformats.org/officeDocument/2006/relationships/image" Target="../media/image124.jpg"/><Relationship Id="rId17" Type="http://schemas.openxmlformats.org/officeDocument/2006/relationships/image" Target="../media/image125.jpg"/><Relationship Id="rId18" Type="http://schemas.openxmlformats.org/officeDocument/2006/relationships/image" Target="../media/image126.jpg"/><Relationship Id="rId19" Type="http://schemas.openxmlformats.org/officeDocument/2006/relationships/image" Target="../media/image127.jpg"/><Relationship Id="rId20" Type="http://schemas.openxmlformats.org/officeDocument/2006/relationships/image" Target="../media/image128.jpg"/><Relationship Id="rId21" Type="http://schemas.openxmlformats.org/officeDocument/2006/relationships/image" Target="../media/image129.jpg"/><Relationship Id="rId22" Type="http://schemas.openxmlformats.org/officeDocument/2006/relationships/image" Target="../media/image130.jpg"/><Relationship Id="rId23" Type="http://schemas.openxmlformats.org/officeDocument/2006/relationships/image" Target="../media/image131.jpg"/><Relationship Id="rId24" Type="http://schemas.openxmlformats.org/officeDocument/2006/relationships/hyperlink" Target="http://www.youtube.com/watch?v=w3-obcXkyA4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86392" y="3853381"/>
            <a:ext cx="7248026" cy="15597019"/>
          </a:xfrm>
          <a:prstGeom prst="rect">
            <a:avLst/>
          </a:prstGeom>
        </p:spPr>
      </p:pic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753" y="918544"/>
            <a:ext cx="413528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229" y="918544"/>
            <a:ext cx="333120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64259" y="642987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42994" y="2215952"/>
            <a:ext cx="310146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42994" y="3260769"/>
            <a:ext cx="310146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4328545"/>
            <a:ext cx="310146" cy="4362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5384842"/>
            <a:ext cx="310146" cy="43629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6441139"/>
            <a:ext cx="310146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7497436"/>
            <a:ext cx="310146" cy="4362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8553726"/>
            <a:ext cx="310146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9610023"/>
            <a:ext cx="310146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0666320"/>
            <a:ext cx="310146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1722617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2778913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3835209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4902989"/>
            <a:ext cx="310146" cy="43629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5959284"/>
            <a:ext cx="310146" cy="436296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7015581"/>
            <a:ext cx="310146" cy="43629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8071878"/>
            <a:ext cx="310146" cy="436296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3283730"/>
            <a:ext cx="470962" cy="37888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210574" y="4340027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210574" y="5396324"/>
            <a:ext cx="470962" cy="37888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6452618"/>
            <a:ext cx="470962" cy="37888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7508916"/>
            <a:ext cx="470962" cy="37888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8565212"/>
            <a:ext cx="470962" cy="37888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9621508"/>
            <a:ext cx="470962" cy="37888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0677805"/>
            <a:ext cx="470962" cy="39037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1734102"/>
            <a:ext cx="470962" cy="390370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210574" y="12790399"/>
            <a:ext cx="470962" cy="390370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210574" y="13846689"/>
            <a:ext cx="470962" cy="39037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2210574" y="14902989"/>
            <a:ext cx="470962" cy="390370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2210574" y="15959284"/>
            <a:ext cx="470962" cy="39037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2210574" y="17027063"/>
            <a:ext cx="470962" cy="378888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2210574" y="18083359"/>
            <a:ext cx="470962" cy="378888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609309" y="1324917"/>
            <a:ext cx="4184015" cy="11861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6934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8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204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 have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too</a:t>
            </a:r>
            <a:r>
              <a:rPr dirty="0" sz="1800" spc="4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many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on-page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links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09309" y="3262419"/>
            <a:ext cx="376491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URLs</a:t>
            </a:r>
            <a:r>
              <a:rPr dirty="0" sz="1800" spc="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8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52A536"/>
                </a:solidFill>
                <a:latin typeface="Arial"/>
                <a:cs typeface="Arial"/>
              </a:rPr>
              <a:t>a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52A536"/>
                </a:solidFill>
                <a:latin typeface="Arial"/>
                <a:cs typeface="Arial"/>
              </a:rPr>
              <a:t>temporary 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redirect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9309" y="4318716"/>
            <a:ext cx="548005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6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too</a:t>
            </a:r>
            <a:r>
              <a:rPr dirty="0" sz="1800" spc="4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many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parameters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in</a:t>
            </a:r>
            <a:r>
              <a:rPr dirty="0" sz="1800" spc="1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their</a:t>
            </a:r>
            <a:r>
              <a:rPr dirty="0" sz="1800" spc="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URLs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5053" y="5380754"/>
            <a:ext cx="508825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 have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no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hreflang</a:t>
            </a:r>
            <a:r>
              <a:rPr dirty="0" sz="180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and</a:t>
            </a:r>
            <a:r>
              <a:rPr dirty="0" sz="18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lang</a:t>
            </a:r>
            <a:r>
              <a:rPr dirty="0" sz="180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attributes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5053" y="6437050"/>
            <a:ext cx="541083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don't</a:t>
            </a:r>
            <a:r>
              <a:rPr dirty="0" sz="1800" spc="-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-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character</a:t>
            </a:r>
            <a:r>
              <a:rPr dirty="0" sz="1800" spc="1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encoding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 declared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053" y="7493341"/>
            <a:ext cx="416496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 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don't</a:t>
            </a:r>
            <a:r>
              <a:rPr dirty="0" sz="180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doctype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declared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053" y="8555383"/>
            <a:ext cx="2002789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use</a:t>
            </a:r>
            <a:r>
              <a:rPr dirty="0" sz="1800" spc="-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Flash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5053" y="9611680"/>
            <a:ext cx="265049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contain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frames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5053" y="10667972"/>
            <a:ext cx="417512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underscores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in</a:t>
            </a:r>
            <a:r>
              <a:rPr dirty="0" sz="1800" spc="17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the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">
                <a:solidFill>
                  <a:srgbClr val="52A536"/>
                </a:solidFill>
                <a:latin typeface="Arial"/>
                <a:cs typeface="Arial"/>
              </a:rPr>
              <a:t>URL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5053" y="11724268"/>
            <a:ext cx="58337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52A536"/>
                </a:solidFill>
                <a:latin typeface="Arial"/>
                <a:cs typeface="Arial"/>
              </a:rPr>
              <a:t>outgoing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52A536"/>
                </a:solidFill>
                <a:latin typeface="Arial"/>
                <a:cs typeface="Arial"/>
              </a:rPr>
              <a:t>internal</a:t>
            </a:r>
            <a:r>
              <a:rPr dirty="0" sz="180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links</a:t>
            </a:r>
            <a:r>
              <a:rPr dirty="0" sz="18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contain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52A536"/>
                </a:solidFill>
                <a:latin typeface="Arial"/>
                <a:cs typeface="Arial"/>
              </a:rPr>
              <a:t>nofollow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52A536"/>
                </a:solidFill>
                <a:latin typeface="Arial"/>
                <a:cs typeface="Arial"/>
              </a:rPr>
              <a:t>attribute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8379" y="12780565"/>
            <a:ext cx="44621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Sitemap.xml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not</a:t>
            </a:r>
            <a:r>
              <a:rPr dirty="0" sz="1800" spc="2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indicated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in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5">
                <a:solidFill>
                  <a:srgbClr val="52A536"/>
                </a:solidFill>
                <a:latin typeface="Arial"/>
                <a:cs typeface="Arial"/>
              </a:rPr>
              <a:t>robots.txt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8379" y="13836862"/>
            <a:ext cx="26206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Sitemap.xml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not</a:t>
            </a:r>
            <a:r>
              <a:rPr dirty="0" sz="1800" spc="3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52A536"/>
                </a:solidFill>
                <a:latin typeface="Arial"/>
                <a:cs typeface="Arial"/>
              </a:rPr>
              <a:t>found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1724" y="14893159"/>
            <a:ext cx="487235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Homepage</a:t>
            </a:r>
            <a:r>
              <a:rPr dirty="0" sz="1800" spc="1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does</a:t>
            </a:r>
            <a:r>
              <a:rPr dirty="0" sz="1800" spc="-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not</a:t>
            </a:r>
            <a:r>
              <a:rPr dirty="0" sz="1800" spc="2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use</a:t>
            </a:r>
            <a:r>
              <a:rPr dirty="0" sz="18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52A536"/>
                </a:solidFill>
                <a:latin typeface="Arial"/>
                <a:cs typeface="Arial"/>
              </a:rPr>
              <a:t>HTTPS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encryption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309" y="15955196"/>
            <a:ext cx="364553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subdomains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don't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support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SNI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309" y="17017232"/>
            <a:ext cx="600075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95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blocked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52A536"/>
                </a:solidFill>
                <a:latin typeface="Arial"/>
                <a:cs typeface="Arial"/>
              </a:rPr>
              <a:t>internal</a:t>
            </a:r>
            <a:r>
              <a:rPr dirty="0" sz="1800" spc="-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resources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in </a:t>
            </a:r>
            <a:r>
              <a:rPr dirty="0" sz="1800" spc="155">
                <a:solidFill>
                  <a:srgbClr val="52A536"/>
                </a:solidFill>
                <a:latin typeface="Arial"/>
                <a:cs typeface="Arial"/>
              </a:rPr>
              <a:t>robots.txt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9309" y="18073529"/>
            <a:ext cx="535114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21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800" spc="-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95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1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uncached</a:t>
            </a:r>
            <a:r>
              <a:rPr dirty="0" sz="1800" spc="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JavaScript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and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120">
                <a:solidFill>
                  <a:srgbClr val="52A536"/>
                </a:solidFill>
                <a:latin typeface="Arial"/>
                <a:cs typeface="Arial"/>
              </a:rPr>
              <a:t>CSS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files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753" y="952989"/>
            <a:ext cx="413528" cy="40185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229" y="952989"/>
            <a:ext cx="333120" cy="4018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64259" y="677432"/>
            <a:ext cx="1298020" cy="6774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42994" y="2215952"/>
            <a:ext cx="310146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42994" y="3260769"/>
            <a:ext cx="310146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4328545"/>
            <a:ext cx="310146" cy="4362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10574" y="3283730"/>
            <a:ext cx="470962" cy="37888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210574" y="4340027"/>
            <a:ext cx="470962" cy="37888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09189" y="1353623"/>
            <a:ext cx="6828155" cy="11576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6934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50" spc="-10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18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850" spc="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a</a:t>
            </a:r>
            <a:r>
              <a:rPr dirty="0" sz="1850" spc="-8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JavaScript</a:t>
            </a:r>
            <a:r>
              <a:rPr dirty="0" sz="1850" spc="10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and</a:t>
            </a:r>
            <a:r>
              <a:rPr dirty="0" sz="1850" spc="-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-155">
                <a:solidFill>
                  <a:srgbClr val="50A536"/>
                </a:solidFill>
                <a:latin typeface="Arial"/>
                <a:cs typeface="Arial"/>
              </a:rPr>
              <a:t>CSS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65">
                <a:solidFill>
                  <a:srgbClr val="50A536"/>
                </a:solidFill>
                <a:latin typeface="Arial"/>
                <a:cs typeface="Arial"/>
              </a:rPr>
              <a:t>total</a:t>
            </a:r>
            <a:r>
              <a:rPr dirty="0" sz="1850" spc="-1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size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25">
                <a:solidFill>
                  <a:srgbClr val="50A536"/>
                </a:solidFill>
                <a:latin typeface="Arial"/>
                <a:cs typeface="Arial"/>
              </a:rPr>
              <a:t>that</a:t>
            </a:r>
            <a:r>
              <a:rPr dirty="0" sz="185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is</a:t>
            </a:r>
            <a:r>
              <a:rPr dirty="0" sz="1850" spc="-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40">
                <a:solidFill>
                  <a:srgbClr val="50A536"/>
                </a:solidFill>
                <a:latin typeface="Arial"/>
                <a:cs typeface="Arial"/>
              </a:rPr>
              <a:t>too</a:t>
            </a:r>
            <a:r>
              <a:rPr dirty="0" sz="1850" spc="-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large</a:t>
            </a:r>
            <a:endParaRPr sz="185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09189" y="3259549"/>
            <a:ext cx="521271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10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use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20">
                <a:solidFill>
                  <a:srgbClr val="50A536"/>
                </a:solidFill>
                <a:latin typeface="Arial"/>
                <a:cs typeface="Arial"/>
              </a:rPr>
              <a:t>too</a:t>
            </a:r>
            <a:r>
              <a:rPr dirty="0" sz="1850" spc="3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many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JavaScript</a:t>
            </a:r>
            <a:r>
              <a:rPr dirty="0" sz="1850" spc="10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and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-155">
                <a:solidFill>
                  <a:srgbClr val="50A536"/>
                </a:solidFill>
                <a:latin typeface="Arial"/>
                <a:cs typeface="Arial"/>
              </a:rPr>
              <a:t>CSS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files</a:t>
            </a:r>
            <a:endParaRPr sz="18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9189" y="4315846"/>
            <a:ext cx="271145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114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link</a:t>
            </a:r>
            <a:r>
              <a:rPr dirty="0" sz="185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URLs</a:t>
            </a:r>
            <a:r>
              <a:rPr dirty="0" sz="185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are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too</a:t>
            </a:r>
            <a:r>
              <a:rPr dirty="0" sz="1850" spc="1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long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240" y="815213"/>
            <a:ext cx="402041" cy="40185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229" y="815213"/>
            <a:ext cx="344607" cy="4018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75747" y="539656"/>
            <a:ext cx="1298020" cy="6774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47716" y="2422618"/>
            <a:ext cx="275685" cy="4362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969353" y="2422618"/>
            <a:ext cx="298659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25447" y="2434098"/>
            <a:ext cx="482449" cy="3788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0292" y="3111507"/>
            <a:ext cx="12991686" cy="1033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54480" y="3605210"/>
            <a:ext cx="287172" cy="41333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8738" y="5912991"/>
            <a:ext cx="304402" cy="424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9139286"/>
            <a:ext cx="310146" cy="41333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54480" y="10827061"/>
            <a:ext cx="287172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877457" y="12847804"/>
            <a:ext cx="195277" cy="424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842994" y="16062618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842994" y="17118914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1842994" y="18175211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3593731"/>
            <a:ext cx="470962" cy="3903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5912991"/>
            <a:ext cx="470962" cy="37888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9139286"/>
            <a:ext cx="470962" cy="37888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10838546"/>
            <a:ext cx="470962" cy="39037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2847804"/>
            <a:ext cx="470962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6074099"/>
            <a:ext cx="470962" cy="37888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210574" y="17130396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210574" y="18186693"/>
            <a:ext cx="470962" cy="390370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672198" y="1215847"/>
            <a:ext cx="1619250" cy="404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13612" y="1913344"/>
            <a:ext cx="1558925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40">
                <a:solidFill>
                  <a:srgbClr val="999999"/>
                </a:solidFill>
                <a:latin typeface="Arial"/>
                <a:cs typeface="Arial"/>
              </a:rPr>
              <a:t>londonhirecs.co.uk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8861" y="3533611"/>
            <a:ext cx="10259060" cy="1283716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7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only</a:t>
            </a:r>
            <a:r>
              <a:rPr dirty="0" sz="1850" spc="-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one</a:t>
            </a:r>
            <a:r>
              <a:rPr dirty="0" sz="18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incoming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internal</a:t>
            </a:r>
            <a:r>
              <a:rPr dirty="0" sz="1850" spc="-11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0" b="1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endParaRPr sz="1850">
              <a:latin typeface="Arial"/>
              <a:cs typeface="Arial"/>
            </a:endParaRPr>
          </a:p>
          <a:p>
            <a:pPr marL="13970" marR="27305" indent="3175">
              <a:lnSpc>
                <a:spcPct val="114599"/>
              </a:lnSpc>
              <a:spcBef>
                <a:spcPts val="1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Having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very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few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incoming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internal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means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very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few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visits,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or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even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none,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fewer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chances of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placing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good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practice 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add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incoming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internal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useful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content.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way,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can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rest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assured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users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never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miss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them.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Add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incoming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internal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links to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important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content.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50" spc="145" b="1">
                <a:solidFill>
                  <a:srgbClr val="2F2F2F"/>
                </a:solidFill>
                <a:latin typeface="Arial"/>
                <a:cs typeface="Arial"/>
              </a:rPr>
              <a:t>6</a:t>
            </a:r>
            <a:r>
              <a:rPr dirty="0" sz="1850" spc="-7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orphaned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850" spc="-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sitemaps</a:t>
            </a:r>
            <a:endParaRPr sz="18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229"/>
              </a:spcBef>
            </a:pP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orphaned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not</a:t>
            </a:r>
            <a:r>
              <a:rPr dirty="0" sz="1750" spc="2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linked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internally.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Including</a:t>
            </a:r>
            <a:endParaRPr sz="1750">
              <a:latin typeface="Arial"/>
              <a:cs typeface="Arial"/>
            </a:endParaRPr>
          </a:p>
          <a:p>
            <a:pPr marL="13970" marR="5080" indent="1270">
              <a:lnSpc>
                <a:spcPct val="114399"/>
              </a:lnSpc>
              <a:spcBef>
                <a:spcPts val="40"/>
              </a:spcBef>
            </a:pP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orphaned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sitemap.xml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considered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bad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practice,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as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these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crawled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by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engines.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Crawling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outdated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orphaned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will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waste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crawl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budget.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orphaned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file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has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valuable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content,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we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recommend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internally.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Review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all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orphaned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 sitemap.xml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do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either of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following: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no longer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needed,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remove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it; If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has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valuable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brings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traffic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website,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link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from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another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website;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serves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specific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need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requires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no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internal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linking,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leave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it</a:t>
            </a:r>
            <a:r>
              <a:rPr dirty="0" sz="1750" spc="25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4</a:t>
            </a:r>
            <a:r>
              <a:rPr dirty="0" sz="185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-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more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1850" spc="-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one</a:t>
            </a:r>
            <a:r>
              <a:rPr dirty="0" sz="1850" spc="-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H1</a:t>
            </a:r>
            <a:r>
              <a:rPr dirty="0" sz="1850" spc="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tag</a:t>
            </a:r>
            <a:endParaRPr sz="1850">
              <a:latin typeface="Arial"/>
              <a:cs typeface="Arial"/>
            </a:endParaRPr>
          </a:p>
          <a:p>
            <a:pPr marL="24765" marR="182880" indent="-7620">
              <a:lnSpc>
                <a:spcPct val="111900"/>
              </a:lnSpc>
              <a:spcBef>
                <a:spcPts val="2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Although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multiple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&lt;h1&gt;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allowed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HTMLS,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still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29">
                <a:solidFill>
                  <a:srgbClr val="2F2F2F"/>
                </a:solidFill>
                <a:latin typeface="Arial"/>
                <a:cs typeface="Arial"/>
              </a:rPr>
              <a:t>donot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recommend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more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one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&lt;h1&gt;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tag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per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page.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Including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multiple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&lt;h1&gt;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may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confuse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users.</a:t>
            </a:r>
            <a:endParaRPr sz="17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340"/>
              </a:spcBef>
            </a:pP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multiple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&lt;h2&gt;-&lt;h6&gt;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instead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&lt;h1&gt;.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</a:pPr>
            <a:r>
              <a:rPr dirty="0" sz="1750" spc="85" b="1">
                <a:solidFill>
                  <a:srgbClr val="2F2F2F"/>
                </a:solidFill>
                <a:latin typeface="Arial"/>
                <a:cs typeface="Arial"/>
              </a:rPr>
              <a:t>2</a:t>
            </a:r>
            <a:r>
              <a:rPr dirty="0" sz="1750" spc="7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" b="1">
                <a:solidFill>
                  <a:srgbClr val="2F2F2F"/>
                </a:solidFill>
                <a:latin typeface="Arial"/>
                <a:cs typeface="Arial"/>
              </a:rPr>
              <a:t>subdomains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don't</a:t>
            </a:r>
            <a:r>
              <a:rPr dirty="0" sz="1850" spc="-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support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 b="1">
                <a:solidFill>
                  <a:srgbClr val="2F2F2F"/>
                </a:solidFill>
                <a:latin typeface="Arial"/>
                <a:cs typeface="Arial"/>
              </a:rPr>
              <a:t>HSTS</a:t>
            </a:r>
            <a:endParaRPr sz="1750">
              <a:latin typeface="Arial"/>
              <a:cs typeface="Arial"/>
            </a:endParaRPr>
          </a:p>
          <a:p>
            <a:pPr marL="13970" marR="207645" indent="3175">
              <a:lnSpc>
                <a:spcPct val="114100"/>
              </a:lnSpc>
              <a:spcBef>
                <a:spcPts val="2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HTTP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Strict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Transport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Security 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(HSTS)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informs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web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browsers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can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communicate </a:t>
            </a:r>
            <a:r>
              <a:rPr dirty="0" sz="1750" spc="145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servers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only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through 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HTTPS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connections.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So,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ensure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don't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serve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unsecured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audience,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recommend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implement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HSTS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support.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server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supports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HSTS.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850" spc="70" b="1">
                <a:solidFill>
                  <a:srgbClr val="2F2F2F"/>
                </a:solidFill>
                <a:latin typeface="Arial"/>
                <a:cs typeface="Arial"/>
              </a:rPr>
              <a:t>Robots.txt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not</a:t>
            </a:r>
            <a:r>
              <a:rPr dirty="0" sz="1850" spc="20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found</a:t>
            </a:r>
            <a:endParaRPr sz="1850">
              <a:latin typeface="Arial"/>
              <a:cs typeface="Arial"/>
            </a:endParaRPr>
          </a:p>
          <a:p>
            <a:pPr marL="19685" marR="37465" indent="-2540">
              <a:lnSpc>
                <a:spcPts val="2400"/>
              </a:lnSpc>
              <a:spcBef>
                <a:spcPts val="105"/>
              </a:spcBef>
            </a:pP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robots.txt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file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has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important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impact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overall 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SEO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website's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performance.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file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helps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determine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what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website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should</a:t>
            </a:r>
            <a:endParaRPr sz="1750">
              <a:latin typeface="Arial"/>
              <a:cs typeface="Arial"/>
            </a:endParaRPr>
          </a:p>
          <a:p>
            <a:pPr marL="13970" marR="143510">
              <a:lnSpc>
                <a:spcPts val="2400"/>
              </a:lnSpc>
              <a:spcBef>
                <a:spcPts val="35"/>
              </a:spcBef>
            </a:pP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crawl.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Utilizing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robots.txt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file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can cut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time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robots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spend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crawling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indexing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website.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see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article: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https://support.google.com/webmasters/answer/6062608.</a:t>
            </a:r>
            <a:r>
              <a:rPr dirty="0" sz="1750" spc="-20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don't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want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specific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crawled,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creating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robots.txt</a:t>
            </a:r>
            <a:r>
              <a:rPr dirty="0" sz="1750" spc="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file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recommended.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check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robots.txt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file,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Google's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robots.txt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Tester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Console: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h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  <a:hlinkClick r:id="rId25"/>
              </a:rPr>
              <a:t>ttps://www.google.com/we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bmasters/tools/robots-testing-tool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160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90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are</a:t>
            </a:r>
            <a:r>
              <a:rPr dirty="0" sz="1900" spc="-7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blocked</a:t>
            </a:r>
            <a:r>
              <a:rPr dirty="0" sz="1900" spc="1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5">
                <a:solidFill>
                  <a:srgbClr val="50A536"/>
                </a:solidFill>
                <a:latin typeface="Arial"/>
                <a:cs typeface="Arial"/>
              </a:rPr>
              <a:t>from</a:t>
            </a:r>
            <a:r>
              <a:rPr dirty="0" sz="1900" spc="-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crawling</a:t>
            </a:r>
            <a:endParaRPr sz="1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4691" y="17111955"/>
            <a:ext cx="49307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35">
                <a:solidFill>
                  <a:srgbClr val="50A536"/>
                </a:solidFill>
                <a:latin typeface="Arial"/>
                <a:cs typeface="Arial"/>
              </a:rPr>
              <a:t>pag</a:t>
            </a:r>
            <a:r>
              <a:rPr dirty="0" sz="1900" spc="40">
                <a:solidFill>
                  <a:srgbClr val="50A536"/>
                </a:solidFill>
                <a:latin typeface="Arial"/>
                <a:cs typeface="Arial"/>
              </a:rPr>
              <a:t>e</a:t>
            </a:r>
            <a:r>
              <a:rPr dirty="0" sz="1900" spc="-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-70">
                <a:solidFill>
                  <a:srgbClr val="50A536"/>
                </a:solidFill>
                <a:latin typeface="Arial"/>
                <a:cs typeface="Arial"/>
              </a:rPr>
              <a:t>URL</a:t>
            </a:r>
            <a:r>
              <a:rPr dirty="0" sz="1900" spc="-50">
                <a:solidFill>
                  <a:srgbClr val="50A536"/>
                </a:solidFill>
                <a:latin typeface="Arial"/>
                <a:cs typeface="Arial"/>
              </a:rPr>
              <a:t>s</a:t>
            </a:r>
            <a:r>
              <a:rPr dirty="0" sz="1900" spc="-7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ar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e</a:t>
            </a:r>
            <a:r>
              <a:rPr dirty="0" sz="1900" spc="-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75">
                <a:solidFill>
                  <a:srgbClr val="50A536"/>
                </a:solidFill>
                <a:latin typeface="Arial"/>
                <a:cs typeface="Arial"/>
              </a:rPr>
              <a:t>longe</a:t>
            </a:r>
            <a:r>
              <a:rPr dirty="0" sz="1900" spc="55">
                <a:solidFill>
                  <a:srgbClr val="50A536"/>
                </a:solidFill>
                <a:latin typeface="Arial"/>
                <a:cs typeface="Arial"/>
              </a:rPr>
              <a:t>r</a:t>
            </a:r>
            <a:r>
              <a:rPr dirty="0" sz="1900" spc="1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5">
                <a:solidFill>
                  <a:srgbClr val="50A536"/>
                </a:solidFill>
                <a:latin typeface="Arial"/>
                <a:cs typeface="Arial"/>
              </a:rPr>
              <a:t>tha</a:t>
            </a:r>
            <a:r>
              <a:rPr dirty="0" sz="1900" spc="70">
                <a:solidFill>
                  <a:srgbClr val="50A536"/>
                </a:solidFill>
                <a:latin typeface="Arial"/>
                <a:cs typeface="Arial"/>
              </a:rPr>
              <a:t>n</a:t>
            </a:r>
            <a:r>
              <a:rPr dirty="0" sz="1900" spc="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25">
                <a:solidFill>
                  <a:srgbClr val="50A536"/>
                </a:solidFill>
                <a:latin typeface="Arial"/>
                <a:cs typeface="Arial"/>
              </a:rPr>
              <a:t>20</a:t>
            </a:r>
            <a:r>
              <a:rPr dirty="0" sz="1900" spc="3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25">
                <a:solidFill>
                  <a:srgbClr val="50A536"/>
                </a:solidFill>
                <a:latin typeface="Arial"/>
                <a:cs typeface="Arial"/>
              </a:rPr>
              <a:t>characters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4691" y="18173993"/>
            <a:ext cx="600519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50A536"/>
                </a:solidFill>
                <a:latin typeface="Arial"/>
                <a:cs typeface="Arial"/>
              </a:rPr>
              <a:t>outgoing</a:t>
            </a:r>
            <a:r>
              <a:rPr dirty="0" sz="1900" spc="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50A536"/>
                </a:solidFill>
                <a:latin typeface="Arial"/>
                <a:cs typeface="Arial"/>
              </a:rPr>
              <a:t>external</a:t>
            </a:r>
            <a:r>
              <a:rPr dirty="0" sz="1900" spc="-114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links</a:t>
            </a:r>
            <a:r>
              <a:rPr dirty="0" sz="1900" spc="-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contain </a:t>
            </a:r>
            <a:r>
              <a:rPr dirty="0" sz="1900" spc="105">
                <a:solidFill>
                  <a:srgbClr val="50A536"/>
                </a:solidFill>
                <a:latin typeface="Arial"/>
                <a:cs typeface="Arial"/>
              </a:rPr>
              <a:t>nofollow</a:t>
            </a:r>
            <a:r>
              <a:rPr dirty="0" sz="190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50A536"/>
                </a:solidFill>
                <a:latin typeface="Arial"/>
                <a:cs typeface="Arial"/>
              </a:rPr>
              <a:t>attributes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213" y="803728"/>
            <a:ext cx="413528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8690" y="803728"/>
            <a:ext cx="344607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10208" y="528177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42994" y="2215952"/>
            <a:ext cx="310146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42994" y="3260769"/>
            <a:ext cx="310146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4328545"/>
            <a:ext cx="310146" cy="4362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5384842"/>
            <a:ext cx="310146" cy="43629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6441139"/>
            <a:ext cx="310146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7497436"/>
            <a:ext cx="310146" cy="4362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8553726"/>
            <a:ext cx="310146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9610023"/>
            <a:ext cx="310146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0666320"/>
            <a:ext cx="310146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1722617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2778913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3835209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210574" y="3283730"/>
            <a:ext cx="470962" cy="37888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4340027"/>
            <a:ext cx="470962" cy="37888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5396324"/>
            <a:ext cx="470962" cy="37888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210574" y="6452618"/>
            <a:ext cx="470962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210574" y="7508916"/>
            <a:ext cx="470962" cy="37888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8565212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9621508"/>
            <a:ext cx="470962" cy="37888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10677805"/>
            <a:ext cx="470962" cy="39037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11734102"/>
            <a:ext cx="470962" cy="39037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2790399"/>
            <a:ext cx="470962" cy="39037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3846689"/>
            <a:ext cx="470962" cy="390370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609068" y="1210102"/>
            <a:ext cx="5520055" cy="13017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10998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dirty="0" sz="1850" spc="-9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1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20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00">
                <a:solidFill>
                  <a:srgbClr val="50A536"/>
                </a:solidFill>
                <a:latin typeface="Arial"/>
                <a:cs typeface="Arial"/>
              </a:rPr>
              <a:t>hreflang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language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mismatch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issues</a:t>
            </a:r>
            <a:endParaRPr sz="18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09068" y="3256679"/>
            <a:ext cx="428244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1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 orphaned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-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in</a:t>
            </a:r>
            <a:r>
              <a:rPr dirty="0" sz="1850" spc="1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Google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Analytics</a:t>
            </a:r>
            <a:endParaRPr sz="18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9068" y="4310105"/>
            <a:ext cx="629094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take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more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0">
                <a:solidFill>
                  <a:srgbClr val="50A536"/>
                </a:solidFill>
                <a:latin typeface="Arial"/>
                <a:cs typeface="Arial"/>
              </a:rPr>
              <a:t>than</a:t>
            </a:r>
            <a:r>
              <a:rPr dirty="0" sz="1850" spc="-7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50A536"/>
                </a:solidFill>
                <a:latin typeface="Times New Roman"/>
                <a:cs typeface="Times New Roman"/>
              </a:rPr>
              <a:t>1</a:t>
            </a:r>
            <a:r>
              <a:rPr dirty="0" sz="1900" spc="90">
                <a:solidFill>
                  <a:srgbClr val="50A536"/>
                </a:solidFill>
                <a:latin typeface="Times New Roman"/>
                <a:cs typeface="Times New Roman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second</a:t>
            </a:r>
            <a:r>
              <a:rPr dirty="0" sz="1850" spc="1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to</a:t>
            </a:r>
            <a:r>
              <a:rPr dirty="0" sz="1850" spc="1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become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0">
                <a:solidFill>
                  <a:srgbClr val="50A536"/>
                </a:solidFill>
                <a:latin typeface="Arial"/>
                <a:cs typeface="Arial"/>
              </a:rPr>
              <a:t>interactive</a:t>
            </a:r>
            <a:endParaRPr sz="1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812" y="5375013"/>
            <a:ext cx="630872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blocked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by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X-Robots-Tag:</a:t>
            </a:r>
            <a:r>
              <a:rPr dirty="0" sz="1850" spc="1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noindex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HTTP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header</a:t>
            </a:r>
            <a:endParaRPr sz="18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4812" y="6437049"/>
            <a:ext cx="605663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issues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5">
                <a:solidFill>
                  <a:srgbClr val="50A536"/>
                </a:solidFill>
                <a:latin typeface="Arial"/>
                <a:cs typeface="Arial"/>
              </a:rPr>
              <a:t>with</a:t>
            </a:r>
            <a:r>
              <a:rPr dirty="0" sz="1850" spc="-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blocked</a:t>
            </a:r>
            <a:r>
              <a:rPr dirty="0" sz="1850" spc="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05">
                <a:solidFill>
                  <a:srgbClr val="50A536"/>
                </a:solidFill>
                <a:latin typeface="Arial"/>
                <a:cs typeface="Arial"/>
              </a:rPr>
              <a:t>external</a:t>
            </a:r>
            <a:r>
              <a:rPr dirty="0" sz="1850" spc="-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resources</a:t>
            </a:r>
            <a:r>
              <a:rPr dirty="0" sz="1850" spc="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in</a:t>
            </a:r>
            <a:r>
              <a:rPr dirty="0" sz="1850" spc="10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30">
                <a:solidFill>
                  <a:srgbClr val="50A536"/>
                </a:solidFill>
                <a:latin typeface="Arial"/>
                <a:cs typeface="Arial"/>
              </a:rPr>
              <a:t>robots.txt</a:t>
            </a:r>
            <a:endParaRPr sz="1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4812" y="7493347"/>
            <a:ext cx="606869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9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issues</a:t>
            </a:r>
            <a:r>
              <a:rPr dirty="0" sz="1850" spc="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5">
                <a:solidFill>
                  <a:srgbClr val="50A536"/>
                </a:solidFill>
                <a:latin typeface="Arial"/>
                <a:cs typeface="Arial"/>
              </a:rPr>
              <a:t>with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broken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05">
                <a:solidFill>
                  <a:srgbClr val="50A536"/>
                </a:solidFill>
                <a:latin typeface="Arial"/>
                <a:cs typeface="Arial"/>
              </a:rPr>
              <a:t>external</a:t>
            </a:r>
            <a:r>
              <a:rPr dirty="0" sz="1850" spc="-1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JavaScript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and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-155">
                <a:solidFill>
                  <a:srgbClr val="50A536"/>
                </a:solidFill>
                <a:latin typeface="Arial"/>
                <a:cs typeface="Arial"/>
              </a:rPr>
              <a:t>CSS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files</a:t>
            </a:r>
            <a:endParaRPr sz="1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4812" y="8549643"/>
            <a:ext cx="524954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need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0">
                <a:solidFill>
                  <a:srgbClr val="50A536"/>
                </a:solidFill>
                <a:latin typeface="Arial"/>
                <a:cs typeface="Arial"/>
              </a:rPr>
              <a:t>more 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than</a:t>
            </a:r>
            <a:r>
              <a:rPr dirty="0" sz="1850" spc="-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25">
                <a:solidFill>
                  <a:srgbClr val="50A536"/>
                </a:solidFill>
                <a:latin typeface="Arial"/>
                <a:cs typeface="Arial"/>
              </a:rPr>
              <a:t>3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clicks</a:t>
            </a:r>
            <a:r>
              <a:rPr dirty="0" sz="1850" spc="9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to</a:t>
            </a:r>
            <a:r>
              <a:rPr dirty="0" sz="1850" spc="1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5">
                <a:solidFill>
                  <a:srgbClr val="50A536"/>
                </a:solidFill>
                <a:latin typeface="Arial"/>
                <a:cs typeface="Arial"/>
              </a:rPr>
              <a:t>be</a:t>
            </a:r>
            <a:r>
              <a:rPr dirty="0" sz="1850" spc="-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reached</a:t>
            </a:r>
            <a:endParaRPr sz="1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4812" y="9605940"/>
            <a:ext cx="381635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URLs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55">
                <a:solidFill>
                  <a:srgbClr val="50A536"/>
                </a:solidFill>
                <a:latin typeface="Arial"/>
                <a:cs typeface="Arial"/>
              </a:rPr>
              <a:t>with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a</a:t>
            </a:r>
            <a:r>
              <a:rPr dirty="0" sz="1850" spc="-7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permanent</a:t>
            </a:r>
            <a:r>
              <a:rPr dirty="0" sz="1850" spc="105">
                <a:solidFill>
                  <a:srgbClr val="50A536"/>
                </a:solidFill>
                <a:latin typeface="Arial"/>
                <a:cs typeface="Arial"/>
              </a:rPr>
              <a:t> redirect</a:t>
            </a:r>
            <a:endParaRPr sz="1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4812" y="10662231"/>
            <a:ext cx="4378325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resources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are </a:t>
            </a:r>
            <a:r>
              <a:rPr dirty="0" sz="1850" spc="130">
                <a:solidFill>
                  <a:srgbClr val="50A536"/>
                </a:solidFill>
                <a:latin typeface="Arial"/>
                <a:cs typeface="Arial"/>
              </a:rPr>
              <a:t>formatted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as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page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link</a:t>
            </a:r>
            <a:endParaRPr sz="1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4812" y="11718528"/>
            <a:ext cx="449326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links</a:t>
            </a:r>
            <a:r>
              <a:rPr dirty="0" sz="1850" spc="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on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this</a:t>
            </a:r>
            <a:r>
              <a:rPr dirty="0" sz="1850" spc="-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page</a:t>
            </a:r>
            <a:r>
              <a:rPr dirty="0" sz="185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no</a:t>
            </a:r>
            <a:r>
              <a:rPr dirty="0" sz="1850" spc="-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5">
                <a:solidFill>
                  <a:srgbClr val="50A536"/>
                </a:solidFill>
                <a:latin typeface="Arial"/>
                <a:cs typeface="Arial"/>
              </a:rPr>
              <a:t>anchor</a:t>
            </a:r>
            <a:r>
              <a:rPr dirty="0" sz="1850" spc="140">
                <a:solidFill>
                  <a:srgbClr val="50A536"/>
                </a:solidFill>
                <a:latin typeface="Arial"/>
                <a:cs typeface="Arial"/>
              </a:rPr>
              <a:t> text</a:t>
            </a:r>
            <a:endParaRPr sz="1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4812" y="12774824"/>
            <a:ext cx="596519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links</a:t>
            </a:r>
            <a:r>
              <a:rPr dirty="0" sz="1850" spc="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on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 this</a:t>
            </a:r>
            <a:r>
              <a:rPr dirty="0" sz="1850" spc="-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0">
                <a:solidFill>
                  <a:srgbClr val="50A536"/>
                </a:solidFill>
                <a:latin typeface="Arial"/>
                <a:cs typeface="Arial"/>
              </a:rPr>
              <a:t>page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850" spc="-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80">
                <a:solidFill>
                  <a:srgbClr val="50A536"/>
                </a:solidFill>
                <a:latin typeface="Arial"/>
                <a:cs typeface="Arial"/>
              </a:rPr>
              <a:t>non-descriptive</a:t>
            </a:r>
            <a:r>
              <a:rPr dirty="0" sz="1850" spc="-8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5">
                <a:solidFill>
                  <a:srgbClr val="50A536"/>
                </a:solidFill>
                <a:latin typeface="Arial"/>
                <a:cs typeface="Arial"/>
              </a:rPr>
              <a:t>anchor</a:t>
            </a:r>
            <a:r>
              <a:rPr dirty="0" sz="1850" spc="19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30">
                <a:solidFill>
                  <a:srgbClr val="50A536"/>
                </a:solidFill>
                <a:latin typeface="Arial"/>
                <a:cs typeface="Arial"/>
              </a:rPr>
              <a:t>text</a:t>
            </a:r>
            <a:endParaRPr sz="1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4812" y="13831121"/>
            <a:ext cx="8035290" cy="3117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85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85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links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70">
                <a:solidFill>
                  <a:srgbClr val="50A536"/>
                </a:solidFill>
                <a:latin typeface="Arial"/>
                <a:cs typeface="Arial"/>
              </a:rPr>
              <a:t>to</a:t>
            </a:r>
            <a:r>
              <a:rPr dirty="0" sz="1850" spc="10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4">
                <a:solidFill>
                  <a:srgbClr val="50A536"/>
                </a:solidFill>
                <a:latin typeface="Arial"/>
                <a:cs typeface="Arial"/>
              </a:rPr>
              <a:t>external</a:t>
            </a:r>
            <a:r>
              <a:rPr dirty="0" sz="1850" spc="-10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0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85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30">
                <a:solidFill>
                  <a:srgbClr val="50A536"/>
                </a:solidFill>
                <a:latin typeface="Arial"/>
                <a:cs typeface="Arial"/>
              </a:rPr>
              <a:t>or</a:t>
            </a:r>
            <a:r>
              <a:rPr dirty="0" sz="1850" spc="15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45">
                <a:solidFill>
                  <a:srgbClr val="50A536"/>
                </a:solidFill>
                <a:latin typeface="Arial"/>
                <a:cs typeface="Arial"/>
              </a:rPr>
              <a:t>resources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14">
                <a:solidFill>
                  <a:srgbClr val="50A536"/>
                </a:solidFill>
                <a:latin typeface="Arial"/>
                <a:cs typeface="Arial"/>
              </a:rPr>
              <a:t>returned</a:t>
            </a:r>
            <a:r>
              <a:rPr dirty="0" sz="1850" spc="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50A536"/>
                </a:solidFill>
                <a:latin typeface="Arial"/>
                <a:cs typeface="Arial"/>
              </a:rPr>
              <a:t>a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50">
                <a:solidFill>
                  <a:srgbClr val="50A536"/>
                </a:solidFill>
                <a:latin typeface="Arial"/>
                <a:cs typeface="Arial"/>
              </a:rPr>
              <a:t>403</a:t>
            </a:r>
            <a:r>
              <a:rPr dirty="0" sz="185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10">
                <a:solidFill>
                  <a:srgbClr val="50A536"/>
                </a:solidFill>
                <a:latin typeface="Arial"/>
                <a:cs typeface="Arial"/>
              </a:rPr>
              <a:t>HTTP</a:t>
            </a:r>
            <a:r>
              <a:rPr dirty="0" sz="1850" spc="-7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95">
                <a:solidFill>
                  <a:srgbClr val="50A536"/>
                </a:solidFill>
                <a:latin typeface="Arial"/>
                <a:cs typeface="Arial"/>
              </a:rPr>
              <a:t>status</a:t>
            </a:r>
            <a:r>
              <a:rPr dirty="0" sz="185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850" spc="65">
                <a:solidFill>
                  <a:srgbClr val="50A536"/>
                </a:solidFill>
                <a:latin typeface="Arial"/>
                <a:cs typeface="Arial"/>
              </a:rPr>
              <a:t>code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188" y="505211"/>
            <a:ext cx="413528" cy="40185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1664" y="505211"/>
            <a:ext cx="333120" cy="4018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21694" y="229654"/>
            <a:ext cx="1298020" cy="6774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58258" y="6854471"/>
            <a:ext cx="287172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91378" y="6865951"/>
            <a:ext cx="310146" cy="424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6648" y="6762621"/>
            <a:ext cx="2848751" cy="296222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04205" y="8105949"/>
            <a:ext cx="195277" cy="20666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59660" y="8105949"/>
            <a:ext cx="206764" cy="20666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880653" y="8105949"/>
            <a:ext cx="206764" cy="20666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338209" y="8105949"/>
            <a:ext cx="195277" cy="20666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141027" y="8645583"/>
            <a:ext cx="10074050" cy="21814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54753" y="11917803"/>
            <a:ext cx="275685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87873" y="11929283"/>
            <a:ext cx="275685" cy="424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054236" y="11917803"/>
            <a:ext cx="287172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387356" y="11929283"/>
            <a:ext cx="643266" cy="42481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384801" y="11917803"/>
            <a:ext cx="631779" cy="43629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31779" y="16728544"/>
            <a:ext cx="264198" cy="241111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10246311" y="14219843"/>
            <a:ext cx="3079115" cy="0"/>
          </a:xfrm>
          <a:custGeom>
            <a:avLst/>
            <a:gdLst/>
            <a:ahLst/>
            <a:cxnLst/>
            <a:rect l="l" t="t" r="r" b="b"/>
            <a:pathLst>
              <a:path w="3079115" h="0">
                <a:moveTo>
                  <a:pt x="0" y="0"/>
                </a:moveTo>
                <a:lnTo>
                  <a:pt x="3078488" y="0"/>
                </a:lnTo>
              </a:path>
            </a:pathLst>
          </a:custGeom>
          <a:ln w="5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15751" y="14219843"/>
            <a:ext cx="3090545" cy="0"/>
          </a:xfrm>
          <a:custGeom>
            <a:avLst/>
            <a:gdLst/>
            <a:ahLst/>
            <a:cxnLst/>
            <a:rect l="l" t="t" r="r" b="b"/>
            <a:pathLst>
              <a:path w="3090545" h="0">
                <a:moveTo>
                  <a:pt x="0" y="0"/>
                </a:moveTo>
                <a:lnTo>
                  <a:pt x="3089974" y="0"/>
                </a:lnTo>
              </a:path>
            </a:pathLst>
          </a:custGeom>
          <a:ln w="5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04783" y="14219843"/>
            <a:ext cx="3090545" cy="0"/>
          </a:xfrm>
          <a:custGeom>
            <a:avLst/>
            <a:gdLst/>
            <a:ahLst/>
            <a:cxnLst/>
            <a:rect l="l" t="t" r="r" b="b"/>
            <a:pathLst>
              <a:path w="3090545" h="0">
                <a:moveTo>
                  <a:pt x="0" y="0"/>
                </a:moveTo>
                <a:lnTo>
                  <a:pt x="3089974" y="0"/>
                </a:lnTo>
              </a:path>
            </a:pathLst>
          </a:custGeom>
          <a:ln w="5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23889" y="905845"/>
            <a:ext cx="1619250" cy="404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626262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6093" y="2673994"/>
            <a:ext cx="4218940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50" spc="70" b="1">
                <a:solidFill>
                  <a:srgbClr val="333333"/>
                </a:solidFill>
                <a:latin typeface="Arial"/>
                <a:cs typeface="Arial"/>
              </a:rPr>
              <a:t>Site</a:t>
            </a:r>
            <a:r>
              <a:rPr dirty="0" sz="3250" spc="-1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250" spc="90" b="1">
                <a:solidFill>
                  <a:srgbClr val="333333"/>
                </a:solidFill>
                <a:latin typeface="Arial"/>
                <a:cs typeface="Arial"/>
              </a:rPr>
              <a:t>Audit:</a:t>
            </a:r>
            <a:r>
              <a:rPr dirty="0" sz="3250" spc="-21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250" spc="85" b="1">
                <a:solidFill>
                  <a:srgbClr val="333333"/>
                </a:solidFill>
                <a:latin typeface="Arial"/>
                <a:cs typeface="Arial"/>
              </a:rPr>
              <a:t>Overview</a:t>
            </a:r>
            <a:endParaRPr sz="32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9344" y="3949037"/>
            <a:ext cx="3290570" cy="923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  <a:tabLst>
                <a:tab pos="1346835" algn="l"/>
              </a:tabLst>
            </a:pPr>
            <a:r>
              <a:rPr dirty="0" sz="1550" spc="30" b="1">
                <a:solidFill>
                  <a:srgbClr val="333333"/>
                </a:solidFill>
                <a:latin typeface="Arial"/>
                <a:cs typeface="Arial"/>
              </a:rPr>
              <a:t>Subdomain:	</a:t>
            </a:r>
            <a:r>
              <a:rPr dirty="0" sz="1650" spc="25">
                <a:solidFill>
                  <a:srgbClr val="333333"/>
                </a:solidFill>
                <a:latin typeface="Arial"/>
                <a:cs typeface="Arial"/>
              </a:rPr>
              <a:t>londonhirecs.co.uk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550" spc="70" b="1">
                <a:solidFill>
                  <a:srgbClr val="333333"/>
                </a:solidFill>
                <a:latin typeface="Arial"/>
                <a:cs typeface="Arial"/>
              </a:rPr>
              <a:t>Last</a:t>
            </a:r>
            <a:r>
              <a:rPr dirty="0" sz="1550" spc="-2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550" spc="85" b="1">
                <a:solidFill>
                  <a:srgbClr val="333333"/>
                </a:solidFill>
                <a:latin typeface="Arial"/>
                <a:cs typeface="Arial"/>
              </a:rPr>
              <a:t>Update:</a:t>
            </a:r>
            <a:r>
              <a:rPr dirty="0" sz="1550" spc="53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650" spc="30">
                <a:solidFill>
                  <a:srgbClr val="333333"/>
                </a:solidFill>
                <a:latin typeface="Arial"/>
                <a:cs typeface="Arial"/>
              </a:rPr>
              <a:t>September</a:t>
            </a:r>
            <a:r>
              <a:rPr dirty="0" sz="16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700" spc="70">
                <a:solidFill>
                  <a:srgbClr val="333333"/>
                </a:solidFill>
                <a:latin typeface="Times New Roman"/>
                <a:cs typeface="Times New Roman"/>
              </a:rPr>
              <a:t>9,</a:t>
            </a:r>
            <a:r>
              <a:rPr dirty="0" sz="1700" spc="-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700" spc="60">
                <a:solidFill>
                  <a:srgbClr val="333333"/>
                </a:solidFill>
                <a:latin typeface="Times New Roman"/>
                <a:cs typeface="Times New Roman"/>
              </a:rPr>
              <a:t>2021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1717675" algn="l"/>
              </a:tabLst>
            </a:pPr>
            <a:r>
              <a:rPr dirty="0" sz="1550" spc="65" b="1">
                <a:solidFill>
                  <a:srgbClr val="333333"/>
                </a:solidFill>
                <a:latin typeface="Arial"/>
                <a:cs typeface="Arial"/>
              </a:rPr>
              <a:t>Crawled</a:t>
            </a:r>
            <a:r>
              <a:rPr dirty="0" sz="1550" spc="60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550" spc="30" b="1">
                <a:solidFill>
                  <a:srgbClr val="333333"/>
                </a:solidFill>
                <a:latin typeface="Arial"/>
                <a:cs typeface="Arial"/>
              </a:rPr>
              <a:t>Pages:	</a:t>
            </a:r>
            <a:r>
              <a:rPr dirty="0" sz="1700" spc="65">
                <a:solidFill>
                  <a:srgbClr val="333333"/>
                </a:solidFill>
                <a:latin typeface="Times New Roman"/>
                <a:cs typeface="Times New Roman"/>
              </a:rPr>
              <a:t>26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0435" y="6106957"/>
            <a:ext cx="1462405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100" b="1">
                <a:solidFill>
                  <a:srgbClr val="333333"/>
                </a:solidFill>
                <a:latin typeface="Arial"/>
                <a:cs typeface="Arial"/>
              </a:rPr>
              <a:t>Site</a:t>
            </a:r>
            <a:r>
              <a:rPr dirty="0" sz="1950" spc="-70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50" spc="130" b="1">
                <a:solidFill>
                  <a:srgbClr val="333333"/>
                </a:solidFill>
                <a:latin typeface="Arial"/>
                <a:cs typeface="Arial"/>
              </a:rPr>
              <a:t>Health</a:t>
            </a:r>
            <a:endParaRPr sz="1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28207" y="6106957"/>
            <a:ext cx="1894839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75" b="1">
                <a:solidFill>
                  <a:srgbClr val="333333"/>
                </a:solidFill>
                <a:latin typeface="Arial"/>
                <a:cs typeface="Arial"/>
              </a:rPr>
              <a:t>Crawled</a:t>
            </a:r>
            <a:r>
              <a:rPr dirty="0" sz="1950" spc="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50" spc="35" b="1">
                <a:solidFill>
                  <a:srgbClr val="333333"/>
                </a:solidFill>
                <a:latin typeface="Arial"/>
                <a:cs typeface="Arial"/>
              </a:rPr>
              <a:t>Pages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29064" y="8110474"/>
            <a:ext cx="374015" cy="508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150" spc="114">
                <a:solidFill>
                  <a:srgbClr val="036EB5"/>
                </a:solidFill>
                <a:latin typeface="Times New Roman"/>
                <a:cs typeface="Times New Roman"/>
              </a:rPr>
              <a:t>%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81952" y="8110473"/>
            <a:ext cx="90424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5">
                <a:solidFill>
                  <a:srgbClr val="333333"/>
                </a:solidFill>
                <a:latin typeface="Arial"/>
                <a:cs typeface="Arial"/>
              </a:rPr>
              <a:t>Healthy</a:t>
            </a:r>
            <a:r>
              <a:rPr dirty="0" sz="1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333333"/>
                </a:solidFill>
                <a:latin typeface="Arial"/>
                <a:cs typeface="Arial"/>
              </a:rPr>
              <a:t>(4)</a:t>
            </a:r>
            <a:endParaRPr sz="13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44531" y="8116213"/>
            <a:ext cx="8629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35">
                <a:solidFill>
                  <a:srgbClr val="333333"/>
                </a:solidFill>
                <a:latin typeface="Arial"/>
                <a:cs typeface="Arial"/>
              </a:rPr>
              <a:t>Broken</a:t>
            </a:r>
            <a:r>
              <a:rPr dirty="0" sz="1350" spc="-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333333"/>
                </a:solidFill>
                <a:latin typeface="Arial"/>
                <a:cs typeface="Arial"/>
              </a:rPr>
              <a:t>(1)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69887" y="8116213"/>
            <a:ext cx="136715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30">
                <a:solidFill>
                  <a:srgbClr val="333333"/>
                </a:solidFill>
                <a:latin typeface="Arial"/>
                <a:cs typeface="Arial"/>
              </a:rPr>
              <a:t>Have</a:t>
            </a:r>
            <a:r>
              <a:rPr dirty="0" sz="1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333333"/>
                </a:solidFill>
                <a:latin typeface="Arial"/>
                <a:cs typeface="Arial"/>
              </a:rPr>
              <a:t>issues</a:t>
            </a:r>
            <a:r>
              <a:rPr dirty="0" sz="1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333333"/>
                </a:solidFill>
                <a:latin typeface="Arial"/>
                <a:cs typeface="Arial"/>
              </a:rPr>
              <a:t>(21)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697131" y="8116362"/>
            <a:ext cx="189865" cy="234950"/>
          </a:xfrm>
          <a:custGeom>
            <a:avLst/>
            <a:gdLst/>
            <a:ahLst/>
            <a:cxnLst/>
            <a:rect l="l" t="t" r="r" b="b"/>
            <a:pathLst>
              <a:path w="189865" h="234950">
                <a:moveTo>
                  <a:pt x="189533" y="234955"/>
                </a:moveTo>
                <a:lnTo>
                  <a:pt x="0" y="234955"/>
                </a:lnTo>
                <a:lnTo>
                  <a:pt x="0" y="0"/>
                </a:lnTo>
                <a:lnTo>
                  <a:pt x="189533" y="0"/>
                </a:lnTo>
                <a:lnTo>
                  <a:pt x="189533" y="234955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684433" y="8110473"/>
            <a:ext cx="147510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35">
                <a:solidFill>
                  <a:srgbClr val="CDD1DF"/>
                </a:solidFill>
                <a:latin typeface="Arial"/>
                <a:cs typeface="Arial"/>
              </a:rPr>
              <a:t>....,</a:t>
            </a:r>
            <a:r>
              <a:rPr dirty="0" sz="1350" spc="325">
                <a:solidFill>
                  <a:srgbClr val="CDD1DF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333333"/>
                </a:solidFill>
                <a:latin typeface="Arial"/>
                <a:cs typeface="Arial"/>
              </a:rPr>
              <a:t>Redirected</a:t>
            </a:r>
            <a:r>
              <a:rPr dirty="0" sz="1350" spc="6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25">
                <a:solidFill>
                  <a:srgbClr val="333333"/>
                </a:solidFill>
                <a:latin typeface="Arial"/>
                <a:cs typeface="Arial"/>
              </a:rPr>
              <a:t>(0)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17334" y="8110473"/>
            <a:ext cx="93154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25">
                <a:solidFill>
                  <a:srgbClr val="333333"/>
                </a:solidFill>
                <a:latin typeface="Arial"/>
                <a:cs typeface="Arial"/>
              </a:rPr>
              <a:t>Blocked</a:t>
            </a:r>
            <a:r>
              <a:rPr dirty="0" sz="1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333333"/>
                </a:solidFill>
                <a:latin typeface="Arial"/>
                <a:cs typeface="Arial"/>
              </a:rPr>
              <a:t>(0)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2538" y="10820106"/>
            <a:ext cx="817244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60" b="1">
                <a:solidFill>
                  <a:srgbClr val="333333"/>
                </a:solidFill>
                <a:latin typeface="Arial"/>
                <a:cs typeface="Arial"/>
              </a:rPr>
              <a:t>Errors</a:t>
            </a:r>
            <a:endParaRPr sz="1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29308" y="10814361"/>
            <a:ext cx="120523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45" b="1">
                <a:solidFill>
                  <a:srgbClr val="333333"/>
                </a:solidFill>
                <a:latin typeface="Arial"/>
                <a:cs typeface="Arial"/>
              </a:rPr>
              <a:t>Warnings</a:t>
            </a:r>
            <a:endParaRPr sz="19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348327" y="10820106"/>
            <a:ext cx="997585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80" b="1">
                <a:solidFill>
                  <a:srgbClr val="333333"/>
                </a:solidFill>
                <a:latin typeface="Arial"/>
                <a:cs typeface="Arial"/>
              </a:rPr>
              <a:t>Notices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11161" y="12855197"/>
            <a:ext cx="24701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85">
                <a:solidFill>
                  <a:srgbClr val="626262"/>
                </a:solidFill>
                <a:latin typeface="Arial"/>
                <a:cs typeface="Arial"/>
              </a:rPr>
              <a:t>32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92654" y="12817883"/>
            <a:ext cx="389255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-45">
                <a:solidFill>
                  <a:srgbClr val="626262"/>
                </a:solidFill>
                <a:latin typeface="Courier New"/>
                <a:cs typeface="Courier New"/>
              </a:rPr>
              <a:t>400</a:t>
            </a:r>
            <a:endParaRPr sz="165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849422" y="12855197"/>
            <a:ext cx="21653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35">
                <a:solidFill>
                  <a:srgbClr val="626262"/>
                </a:solidFill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65825" y="12967138"/>
            <a:ext cx="163195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50" spc="-55">
                <a:solidFill>
                  <a:srgbClr val="2A91DB"/>
                </a:solidFill>
                <a:latin typeface="Arial"/>
                <a:cs typeface="Arial"/>
              </a:rPr>
              <a:t>•</a:t>
            </a:r>
            <a:endParaRPr sz="32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76796" y="12806398"/>
            <a:ext cx="163195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50" spc="-55">
                <a:solidFill>
                  <a:srgbClr val="2A91DB"/>
                </a:solidFill>
                <a:latin typeface="Arial"/>
                <a:cs typeface="Arial"/>
              </a:rPr>
              <a:t>•</a:t>
            </a:r>
            <a:endParaRPr sz="32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601615" y="12909733"/>
            <a:ext cx="163195" cy="521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50" spc="-55">
                <a:solidFill>
                  <a:srgbClr val="2A91DB"/>
                </a:solidFill>
                <a:latin typeface="Arial"/>
                <a:cs typeface="Arial"/>
              </a:rPr>
              <a:t>•</a:t>
            </a:r>
            <a:endParaRPr sz="32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20166" y="14109549"/>
            <a:ext cx="12255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-45">
                <a:solidFill>
                  <a:srgbClr val="626262"/>
                </a:solidFill>
                <a:latin typeface="Arial"/>
                <a:cs typeface="Arial"/>
              </a:rPr>
              <a:t>0</a:t>
            </a:r>
            <a:endParaRPr sz="14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31136" y="14109549"/>
            <a:ext cx="12255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 spc="-45">
                <a:solidFill>
                  <a:srgbClr val="626262"/>
                </a:solidFill>
                <a:latin typeface="Arial"/>
                <a:cs typeface="Arial"/>
              </a:rPr>
              <a:t>0</a:t>
            </a:r>
            <a:endParaRPr sz="14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939873" y="14075106"/>
            <a:ext cx="146685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-40">
                <a:solidFill>
                  <a:srgbClr val="626262"/>
                </a:solidFill>
                <a:latin typeface="Courier New"/>
                <a:cs typeface="Courier New"/>
              </a:rPr>
              <a:t>0</a:t>
            </a:r>
            <a:endParaRPr sz="165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13583" y="14376493"/>
            <a:ext cx="54165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30">
                <a:solidFill>
                  <a:srgbClr val="959595"/>
                </a:solidFill>
                <a:latin typeface="Arial"/>
                <a:cs typeface="Arial"/>
              </a:rPr>
              <a:t>9</a:t>
            </a:r>
            <a:r>
              <a:rPr dirty="0" sz="1400" spc="8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959595"/>
                </a:solidFill>
                <a:latin typeface="Arial"/>
                <a:cs typeface="Arial"/>
              </a:rPr>
              <a:t>Sep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124553" y="14376493"/>
            <a:ext cx="54165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85">
                <a:solidFill>
                  <a:srgbClr val="959595"/>
                </a:solidFill>
                <a:latin typeface="Arial"/>
                <a:cs typeface="Arial"/>
              </a:rPr>
              <a:t>9</a:t>
            </a:r>
            <a:r>
              <a:rPr dirty="0" sz="1400" spc="-3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959595"/>
                </a:solidFill>
                <a:latin typeface="Arial"/>
                <a:cs typeface="Arial"/>
              </a:rPr>
              <a:t>Sep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449372" y="14376493"/>
            <a:ext cx="53594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85">
                <a:solidFill>
                  <a:srgbClr val="959595"/>
                </a:solidFill>
                <a:latin typeface="Arial"/>
                <a:cs typeface="Arial"/>
              </a:rPr>
              <a:t>9</a:t>
            </a:r>
            <a:r>
              <a:rPr dirty="0" sz="1400" spc="-7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959595"/>
                </a:solidFill>
                <a:latin typeface="Arial"/>
                <a:cs typeface="Arial"/>
              </a:rPr>
              <a:t>Sep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7902" y="15355289"/>
            <a:ext cx="135636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40" b="1">
                <a:solidFill>
                  <a:srgbClr val="333333"/>
                </a:solidFill>
                <a:latin typeface="Arial"/>
                <a:cs typeface="Arial"/>
              </a:rPr>
              <a:t>Top</a:t>
            </a:r>
            <a:r>
              <a:rPr dirty="0" sz="1950" spc="-6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50" spc="20" b="1">
                <a:solidFill>
                  <a:srgbClr val="333333"/>
                </a:solidFill>
                <a:latin typeface="Arial"/>
                <a:cs typeface="Arial"/>
              </a:rPr>
              <a:t>Issues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4815" y="16253714"/>
            <a:ext cx="3157855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40">
                <a:solidFill>
                  <a:srgbClr val="333333"/>
                </a:solidFill>
                <a:latin typeface="Arial"/>
                <a:cs typeface="Arial"/>
              </a:rPr>
              <a:t>8</a:t>
            </a:r>
            <a:r>
              <a:rPr dirty="0" sz="1900" spc="-1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333333"/>
                </a:solidFill>
                <a:latin typeface="Arial"/>
                <a:cs typeface="Arial"/>
              </a:rPr>
              <a:t>issues</a:t>
            </a:r>
            <a:r>
              <a:rPr dirty="0" sz="19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130">
                <a:solidFill>
                  <a:srgbClr val="333333"/>
                </a:solidFill>
                <a:latin typeface="Arial"/>
                <a:cs typeface="Arial"/>
              </a:rPr>
              <a:t>with</a:t>
            </a:r>
            <a:r>
              <a:rPr dirty="0" sz="1900" spc="-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333333"/>
                </a:solidFill>
                <a:latin typeface="Arial"/>
                <a:cs typeface="Arial"/>
              </a:rPr>
              <a:t>mixed</a:t>
            </a:r>
            <a:r>
              <a:rPr dirty="0" sz="19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333333"/>
                </a:solidFill>
                <a:latin typeface="Arial"/>
                <a:cs typeface="Arial"/>
              </a:rPr>
              <a:t>content</a:t>
            </a:r>
            <a:endParaRPr sz="19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77216" y="16239511"/>
            <a:ext cx="508000" cy="234950"/>
          </a:xfrm>
          <a:prstGeom prst="rect">
            <a:avLst/>
          </a:prstGeom>
          <a:solidFill>
            <a:srgbClr val="E62A2D"/>
          </a:solidFill>
        </p:spPr>
        <p:txBody>
          <a:bodyPr wrap="square" lIns="0" tIns="76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dirty="0" sz="1350" spc="55">
                <a:solidFill>
                  <a:srgbClr val="FBEDE6"/>
                </a:solidFill>
                <a:latin typeface="Arial"/>
                <a:cs typeface="Arial"/>
              </a:rPr>
              <a:t>errors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578202" y="16247974"/>
            <a:ext cx="2019300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100">
                <a:solidFill>
                  <a:srgbClr val="959595"/>
                </a:solidFill>
                <a:latin typeface="Times New Roman"/>
                <a:cs typeface="Times New Roman"/>
              </a:rPr>
              <a:t>2%</a:t>
            </a:r>
            <a:r>
              <a:rPr dirty="0" sz="1900" spc="60">
                <a:solidFill>
                  <a:srgbClr val="959595"/>
                </a:solidFill>
                <a:latin typeface="Times New Roman"/>
                <a:cs typeface="Times New Roman"/>
              </a:rPr>
              <a:t> </a:t>
            </a:r>
            <a:r>
              <a:rPr dirty="0" sz="1900" spc="80">
                <a:solidFill>
                  <a:srgbClr val="959595"/>
                </a:solidFill>
                <a:latin typeface="Arial"/>
                <a:cs typeface="Arial"/>
              </a:rPr>
              <a:t>o</a:t>
            </a:r>
            <a:r>
              <a:rPr dirty="0" sz="1900" spc="40">
                <a:solidFill>
                  <a:srgbClr val="959595"/>
                </a:solidFill>
                <a:latin typeface="Arial"/>
                <a:cs typeface="Arial"/>
              </a:rPr>
              <a:t>f</a:t>
            </a:r>
            <a:r>
              <a:rPr dirty="0" sz="1900" spc="18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155">
                <a:solidFill>
                  <a:srgbClr val="959595"/>
                </a:solidFill>
                <a:latin typeface="Arial"/>
                <a:cs typeface="Arial"/>
              </a:rPr>
              <a:t>tota</a:t>
            </a:r>
            <a:r>
              <a:rPr dirty="0" sz="1900" spc="85">
                <a:solidFill>
                  <a:srgbClr val="959595"/>
                </a:solidFill>
                <a:latin typeface="Arial"/>
                <a:cs typeface="Arial"/>
              </a:rPr>
              <a:t>l</a:t>
            </a:r>
            <a:r>
              <a:rPr dirty="0" sz="1900" spc="-19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-15">
                <a:solidFill>
                  <a:srgbClr val="959595"/>
                </a:solidFill>
                <a:latin typeface="Arial"/>
                <a:cs typeface="Arial"/>
              </a:rPr>
              <a:t>issues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2118" y="17218159"/>
            <a:ext cx="3933825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50" spc="-15">
                <a:solidFill>
                  <a:srgbClr val="333333"/>
                </a:solidFill>
                <a:latin typeface="Arial"/>
                <a:cs typeface="Arial"/>
              </a:rPr>
              <a:t>1</a:t>
            </a:r>
            <a:r>
              <a:rPr dirty="0" sz="1750" spc="1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40">
                <a:solidFill>
                  <a:srgbClr val="333333"/>
                </a:solidFill>
                <a:latin typeface="Arial"/>
                <a:cs typeface="Arial"/>
              </a:rPr>
              <a:t>page</a:t>
            </a:r>
            <a:r>
              <a:rPr dirty="0" sz="1900" spc="-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95">
                <a:solidFill>
                  <a:srgbClr val="333333"/>
                </a:solidFill>
                <a:latin typeface="Arial"/>
                <a:cs typeface="Arial"/>
              </a:rPr>
              <a:t>returned</a:t>
            </a:r>
            <a:r>
              <a:rPr dirty="0" sz="19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-35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19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333333"/>
                </a:solidFill>
                <a:latin typeface="Arial"/>
                <a:cs typeface="Arial"/>
              </a:rPr>
              <a:t>4XX</a:t>
            </a:r>
            <a:r>
              <a:rPr dirty="0" sz="1750" spc="-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75">
                <a:solidFill>
                  <a:srgbClr val="333333"/>
                </a:solidFill>
                <a:latin typeface="Arial"/>
                <a:cs typeface="Arial"/>
              </a:rPr>
              <a:t>status</a:t>
            </a:r>
            <a:r>
              <a:rPr dirty="0" sz="1900" spc="-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40">
                <a:solidFill>
                  <a:srgbClr val="333333"/>
                </a:solidFill>
                <a:latin typeface="Arial"/>
                <a:cs typeface="Arial"/>
              </a:rPr>
              <a:t>code</a:t>
            </a:r>
            <a:endParaRPr sz="1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46838" y="17203956"/>
            <a:ext cx="508000" cy="234950"/>
          </a:xfrm>
          <a:prstGeom prst="rect">
            <a:avLst/>
          </a:prstGeom>
          <a:solidFill>
            <a:srgbClr val="E62A2D"/>
          </a:solidFill>
        </p:spPr>
        <p:txBody>
          <a:bodyPr wrap="square" lIns="0" tIns="76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dirty="0" sz="1350" spc="55">
                <a:solidFill>
                  <a:srgbClr val="FBEDE6"/>
                </a:solidFill>
                <a:latin typeface="Arial"/>
                <a:cs typeface="Arial"/>
              </a:rPr>
              <a:t>errors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573075" y="17212417"/>
            <a:ext cx="2024380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25">
                <a:solidFill>
                  <a:srgbClr val="959595"/>
                </a:solidFill>
                <a:latin typeface="Arial"/>
                <a:cs typeface="Arial"/>
              </a:rPr>
              <a:t>0</a:t>
            </a:r>
            <a:r>
              <a:rPr dirty="0" sz="1900" spc="50">
                <a:solidFill>
                  <a:srgbClr val="959595"/>
                </a:solidFill>
                <a:latin typeface="Arial"/>
                <a:cs typeface="Arial"/>
              </a:rPr>
              <a:t>%</a:t>
            </a:r>
            <a:r>
              <a:rPr dirty="0" sz="1900" spc="-4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25">
                <a:solidFill>
                  <a:srgbClr val="959595"/>
                </a:solidFill>
                <a:latin typeface="Arial"/>
                <a:cs typeface="Arial"/>
              </a:rPr>
              <a:t>o</a:t>
            </a:r>
            <a:r>
              <a:rPr dirty="0" sz="1900" spc="15">
                <a:solidFill>
                  <a:srgbClr val="959595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-26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155">
                <a:solidFill>
                  <a:srgbClr val="959595"/>
                </a:solidFill>
                <a:latin typeface="Arial"/>
                <a:cs typeface="Arial"/>
              </a:rPr>
              <a:t>tota</a:t>
            </a:r>
            <a:r>
              <a:rPr dirty="0" sz="1900" spc="85">
                <a:solidFill>
                  <a:srgbClr val="959595"/>
                </a:solidFill>
                <a:latin typeface="Arial"/>
                <a:cs typeface="Arial"/>
              </a:rPr>
              <a:t>l</a:t>
            </a:r>
            <a:r>
              <a:rPr dirty="0" sz="1900" spc="-19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-15">
                <a:solidFill>
                  <a:srgbClr val="959595"/>
                </a:solidFill>
                <a:latin typeface="Arial"/>
                <a:cs typeface="Arial"/>
              </a:rPr>
              <a:t>issues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2015" y="18188344"/>
            <a:ext cx="7303770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7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dirty="0" sz="19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333333"/>
                </a:solidFill>
                <a:latin typeface="Arial"/>
                <a:cs typeface="Arial"/>
              </a:rPr>
              <a:t>redirect</a:t>
            </a:r>
            <a:r>
              <a:rPr dirty="0" sz="1900" spc="-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9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dirty="0" sz="190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35">
                <a:solidFill>
                  <a:srgbClr val="333333"/>
                </a:solidFill>
                <a:latin typeface="Arial"/>
                <a:cs typeface="Arial"/>
              </a:rPr>
              <a:t>canonical</a:t>
            </a:r>
            <a:r>
              <a:rPr dirty="0" sz="1900" spc="6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dirty="0" sz="1900" spc="-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333333"/>
                </a:solidFill>
                <a:latin typeface="Arial"/>
                <a:cs typeface="Arial"/>
              </a:rPr>
              <a:t>HTTPS</a:t>
            </a:r>
            <a:r>
              <a:rPr dirty="0" sz="17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40">
                <a:solidFill>
                  <a:srgbClr val="333333"/>
                </a:solidFill>
                <a:latin typeface="Arial"/>
                <a:cs typeface="Arial"/>
              </a:rPr>
              <a:t>homepage</a:t>
            </a:r>
            <a:r>
              <a:rPr dirty="0" sz="1900" spc="2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333333"/>
                </a:solidFill>
                <a:latin typeface="Arial"/>
                <a:cs typeface="Arial"/>
              </a:rPr>
              <a:t>from</a:t>
            </a:r>
            <a:r>
              <a:rPr dirty="0" sz="190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333333"/>
                </a:solidFill>
                <a:latin typeface="Arial"/>
                <a:cs typeface="Arial"/>
              </a:rPr>
              <a:t>HTTP</a:t>
            </a:r>
            <a:r>
              <a:rPr dirty="0" sz="17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333333"/>
                </a:solidFill>
                <a:latin typeface="Arial"/>
                <a:cs typeface="Arial"/>
              </a:rPr>
              <a:t>version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218241" y="18168401"/>
            <a:ext cx="508000" cy="234950"/>
          </a:xfrm>
          <a:prstGeom prst="rect">
            <a:avLst/>
          </a:prstGeom>
          <a:solidFill>
            <a:srgbClr val="E62A2D"/>
          </a:solidFill>
        </p:spPr>
        <p:txBody>
          <a:bodyPr wrap="square" lIns="0" tIns="76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dirty="0" sz="1350" spc="55">
                <a:solidFill>
                  <a:srgbClr val="FBEDE6"/>
                </a:solidFill>
                <a:latin typeface="Arial"/>
                <a:cs typeface="Arial"/>
              </a:rPr>
              <a:t>errors</a:t>
            </a:r>
            <a:endParaRPr sz="13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573075" y="18188344"/>
            <a:ext cx="2024380" cy="318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900" spc="25">
                <a:solidFill>
                  <a:srgbClr val="959595"/>
                </a:solidFill>
                <a:latin typeface="Arial"/>
                <a:cs typeface="Arial"/>
              </a:rPr>
              <a:t>0</a:t>
            </a:r>
            <a:r>
              <a:rPr dirty="0" sz="1900" spc="50">
                <a:solidFill>
                  <a:srgbClr val="959595"/>
                </a:solidFill>
                <a:latin typeface="Arial"/>
                <a:cs typeface="Arial"/>
              </a:rPr>
              <a:t>%</a:t>
            </a:r>
            <a:r>
              <a:rPr dirty="0" sz="1900" spc="-4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25">
                <a:solidFill>
                  <a:srgbClr val="959595"/>
                </a:solidFill>
                <a:latin typeface="Arial"/>
                <a:cs typeface="Arial"/>
              </a:rPr>
              <a:t>o</a:t>
            </a:r>
            <a:r>
              <a:rPr dirty="0" sz="1900" spc="15">
                <a:solidFill>
                  <a:srgbClr val="959595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-26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155">
                <a:solidFill>
                  <a:srgbClr val="959595"/>
                </a:solidFill>
                <a:latin typeface="Arial"/>
                <a:cs typeface="Arial"/>
              </a:rPr>
              <a:t>tota</a:t>
            </a:r>
            <a:r>
              <a:rPr dirty="0" sz="1900" spc="85">
                <a:solidFill>
                  <a:srgbClr val="959595"/>
                </a:solidFill>
                <a:latin typeface="Arial"/>
                <a:cs typeface="Arial"/>
              </a:rPr>
              <a:t>l</a:t>
            </a:r>
            <a:r>
              <a:rPr dirty="0" sz="1900" spc="-195">
                <a:solidFill>
                  <a:srgbClr val="959595"/>
                </a:solidFill>
                <a:latin typeface="Arial"/>
                <a:cs typeface="Arial"/>
              </a:rPr>
              <a:t> </a:t>
            </a:r>
            <a:r>
              <a:rPr dirty="0" sz="1900" spc="-15">
                <a:solidFill>
                  <a:srgbClr val="959595"/>
                </a:solidFill>
                <a:latin typeface="Arial"/>
                <a:cs typeface="Arial"/>
              </a:rPr>
              <a:t>issues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5690" y="19551770"/>
            <a:ext cx="270891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30">
                <a:solidFill>
                  <a:srgbClr val="333333"/>
                </a:solidFill>
                <a:latin typeface="Arial"/>
                <a:cs typeface="Arial"/>
              </a:rPr>
              <a:t>Generated</a:t>
            </a:r>
            <a:r>
              <a:rPr dirty="0" sz="1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75">
                <a:solidFill>
                  <a:srgbClr val="333333"/>
                </a:solidFill>
                <a:latin typeface="Arial"/>
                <a:cs typeface="Arial"/>
              </a:rPr>
              <a:t>on</a:t>
            </a:r>
            <a:r>
              <a:rPr dirty="0" sz="1350" spc="-1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40">
                <a:solidFill>
                  <a:srgbClr val="333333"/>
                </a:solidFill>
                <a:latin typeface="Arial"/>
                <a:cs typeface="Arial"/>
              </a:rPr>
              <a:t>September</a:t>
            </a:r>
            <a:r>
              <a:rPr dirty="0" sz="1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35">
                <a:solidFill>
                  <a:srgbClr val="333333"/>
                </a:solidFill>
                <a:latin typeface="Arial"/>
                <a:cs typeface="Arial"/>
              </a:rPr>
              <a:t>9,</a:t>
            </a:r>
            <a:r>
              <a:rPr dirty="0" sz="1350" spc="-7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350" spc="25">
                <a:solidFill>
                  <a:srgbClr val="333333"/>
                </a:solidFill>
                <a:latin typeface="Arial"/>
                <a:cs typeface="Arial"/>
              </a:rPr>
              <a:t>2021</a:t>
            </a:r>
            <a:endParaRPr sz="13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600683" y="19534548"/>
            <a:ext cx="133350" cy="2736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45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2749" y="3945128"/>
            <a:ext cx="6009440" cy="15505272"/>
          </a:xfrm>
          <a:prstGeom prst="rect">
            <a:avLst/>
          </a:prstGeom>
        </p:spPr>
      </p:pic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6648" y="493731"/>
            <a:ext cx="402041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4637" y="493731"/>
            <a:ext cx="344607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56155" y="218174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647716" y="6085211"/>
            <a:ext cx="275685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969353" y="6096691"/>
            <a:ext cx="287172" cy="424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25447" y="6085211"/>
            <a:ext cx="482449" cy="39037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0292" y="6774101"/>
            <a:ext cx="12991686" cy="9185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7244838"/>
            <a:ext cx="298659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8738" y="9874100"/>
            <a:ext cx="304402" cy="424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3398912"/>
            <a:ext cx="310146" cy="42481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210574" y="7256324"/>
            <a:ext cx="470962" cy="37888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9874100"/>
            <a:ext cx="470962" cy="37888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13398912"/>
            <a:ext cx="470962" cy="39037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754186" y="900105"/>
            <a:ext cx="1616710" cy="4044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450" spc="-175" b="1">
                <a:solidFill>
                  <a:srgbClr val="5D5D5D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16293" y="2679735"/>
            <a:ext cx="3534410" cy="51498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200" spc="85" b="1">
                <a:solidFill>
                  <a:srgbClr val="2F2F2F"/>
                </a:solidFill>
                <a:latin typeface="Arial"/>
                <a:cs typeface="Arial"/>
              </a:rPr>
              <a:t>Site</a:t>
            </a:r>
            <a:r>
              <a:rPr dirty="0" sz="320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3200" spc="105" b="1">
                <a:solidFill>
                  <a:srgbClr val="2F2F2F"/>
                </a:solidFill>
                <a:latin typeface="Arial"/>
                <a:cs typeface="Arial"/>
              </a:rPr>
              <a:t>Audit:</a:t>
            </a:r>
            <a:r>
              <a:rPr dirty="0" sz="3200" spc="-1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3200" spc="-35" b="1">
                <a:solidFill>
                  <a:srgbClr val="2F2F2F"/>
                </a:solidFill>
                <a:latin typeface="Arial"/>
                <a:cs typeface="Arial"/>
              </a:rPr>
              <a:t>Issues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9344" y="3949037"/>
            <a:ext cx="3290570" cy="923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434"/>
              </a:spcBef>
              <a:tabLst>
                <a:tab pos="1346835" algn="l"/>
              </a:tabLst>
            </a:pPr>
            <a:r>
              <a:rPr dirty="0" sz="1550" spc="30" b="1">
                <a:solidFill>
                  <a:srgbClr val="2F2F2F"/>
                </a:solidFill>
                <a:latin typeface="Arial"/>
                <a:cs typeface="Arial"/>
              </a:rPr>
              <a:t>Subdomain:	</a:t>
            </a:r>
            <a:r>
              <a:rPr dirty="0" sz="1650" spc="25">
                <a:solidFill>
                  <a:srgbClr val="2F2F2F"/>
                </a:solidFill>
                <a:latin typeface="Arial"/>
                <a:cs typeface="Arial"/>
              </a:rPr>
              <a:t>londonhirecs.co.uk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550" spc="70" b="1">
                <a:solidFill>
                  <a:srgbClr val="2F2F2F"/>
                </a:solidFill>
                <a:latin typeface="Arial"/>
                <a:cs typeface="Arial"/>
              </a:rPr>
              <a:t>Last</a:t>
            </a:r>
            <a:r>
              <a:rPr dirty="0" sz="15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550" spc="85" b="1">
                <a:solidFill>
                  <a:srgbClr val="2F2F2F"/>
                </a:solidFill>
                <a:latin typeface="Arial"/>
                <a:cs typeface="Arial"/>
              </a:rPr>
              <a:t>Update:</a:t>
            </a:r>
            <a:r>
              <a:rPr dirty="0" sz="1550" spc="5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650" spc="30">
                <a:solidFill>
                  <a:srgbClr val="2F2F2F"/>
                </a:solidFill>
                <a:latin typeface="Arial"/>
                <a:cs typeface="Arial"/>
              </a:rPr>
              <a:t>September</a:t>
            </a:r>
            <a:r>
              <a:rPr dirty="0" sz="16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00" spc="70">
                <a:solidFill>
                  <a:srgbClr val="2F2F2F"/>
                </a:solidFill>
                <a:latin typeface="Times New Roman"/>
                <a:cs typeface="Times New Roman"/>
              </a:rPr>
              <a:t>9,</a:t>
            </a:r>
            <a:r>
              <a:rPr dirty="0" sz="1700" spc="-15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700" spc="60">
                <a:solidFill>
                  <a:srgbClr val="2F2F2F"/>
                </a:solidFill>
                <a:latin typeface="Times New Roman"/>
                <a:cs typeface="Times New Roman"/>
              </a:rPr>
              <a:t>2021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1717675" algn="l"/>
              </a:tabLst>
            </a:pPr>
            <a:r>
              <a:rPr dirty="0" sz="1550" spc="65" b="1">
                <a:solidFill>
                  <a:srgbClr val="2F2F2F"/>
                </a:solidFill>
                <a:latin typeface="Arial"/>
                <a:cs typeface="Arial"/>
              </a:rPr>
              <a:t>Crawled</a:t>
            </a:r>
            <a:r>
              <a:rPr dirty="0" sz="1550" spc="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550" spc="30" b="1">
                <a:solidFill>
                  <a:srgbClr val="2F2F2F"/>
                </a:solidFill>
                <a:latin typeface="Arial"/>
                <a:cs typeface="Arial"/>
              </a:rPr>
              <a:t>Pages:	</a:t>
            </a:r>
            <a:r>
              <a:rPr dirty="0" sz="1700" spc="65">
                <a:solidFill>
                  <a:srgbClr val="2F2F2F"/>
                </a:solidFill>
                <a:latin typeface="Times New Roman"/>
                <a:cs typeface="Times New Roman"/>
              </a:rPr>
              <a:t>26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3612" y="5564457"/>
            <a:ext cx="1558925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40">
                <a:solidFill>
                  <a:srgbClr val="979797"/>
                </a:solidFill>
                <a:latin typeface="Arial"/>
                <a:cs typeface="Arial"/>
              </a:rPr>
              <a:t>londonhirecs.co.uk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8861" y="7196981"/>
            <a:ext cx="10261600" cy="894016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900" spc="65" b="1">
                <a:solidFill>
                  <a:srgbClr val="2F2F2F"/>
                </a:solidFill>
                <a:latin typeface="Arial"/>
                <a:cs typeface="Arial"/>
              </a:rPr>
              <a:t>8</a:t>
            </a:r>
            <a:r>
              <a:rPr dirty="0" sz="1900" spc="-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-25" b="1">
                <a:solidFill>
                  <a:srgbClr val="2F2F2F"/>
                </a:solidFill>
                <a:latin typeface="Arial"/>
                <a:cs typeface="Arial"/>
              </a:rPr>
              <a:t>issues</a:t>
            </a:r>
            <a:r>
              <a:rPr dirty="0" sz="190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80" b="1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900" spc="-8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15" b="1">
                <a:solidFill>
                  <a:srgbClr val="2F2F2F"/>
                </a:solidFill>
                <a:latin typeface="Arial"/>
                <a:cs typeface="Arial"/>
              </a:rPr>
              <a:t>mixed</a:t>
            </a:r>
            <a:r>
              <a:rPr dirty="0" sz="1900" spc="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50" b="1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endParaRPr sz="1900">
              <a:latin typeface="Arial"/>
              <a:cs typeface="Arial"/>
            </a:endParaRPr>
          </a:p>
          <a:p>
            <a:pPr marL="19685" marR="5080" indent="-3175">
              <a:lnSpc>
                <a:spcPts val="2400"/>
              </a:lnSpc>
              <a:spcBef>
                <a:spcPts val="9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website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contains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any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elements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not</a:t>
            </a:r>
            <a:r>
              <a:rPr dirty="0" sz="1750" spc="229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secured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HTTPS,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lead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security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issues.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Moreover,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browsers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warn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users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loading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unsecure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content,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may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negatively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affect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user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experience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reduce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their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confidence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website.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endParaRPr sz="1750">
              <a:latin typeface="Arial"/>
              <a:cs typeface="Arial"/>
            </a:endParaRPr>
          </a:p>
          <a:p>
            <a:pPr algn="just" marL="13970" marR="581025" indent="17780">
              <a:lnSpc>
                <a:spcPts val="2400"/>
              </a:lnSpc>
              <a:spcBef>
                <a:spcPts val="30"/>
              </a:spcBef>
            </a:pP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Only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embed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pages.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Replace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all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new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HTTPS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versions.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there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any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external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links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leading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has no 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HTTPS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version,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remove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those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links.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6</a:t>
            </a:r>
            <a:r>
              <a:rPr dirty="0" sz="1850" spc="-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5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900" spc="-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25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90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40" b="1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900" spc="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50" b="1">
                <a:solidFill>
                  <a:srgbClr val="2F2F2F"/>
                </a:solidFill>
                <a:latin typeface="Arial"/>
                <a:cs typeface="Arial"/>
              </a:rPr>
              <a:t>meta</a:t>
            </a:r>
            <a:r>
              <a:rPr dirty="0" sz="1900" spc="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10" b="1">
                <a:solidFill>
                  <a:srgbClr val="2F2F2F"/>
                </a:solidFill>
                <a:latin typeface="Arial"/>
                <a:cs typeface="Arial"/>
              </a:rPr>
              <a:t>descriptions</a:t>
            </a:r>
            <a:endParaRPr sz="1900">
              <a:latin typeface="Arial"/>
              <a:cs typeface="Arial"/>
            </a:endParaRPr>
          </a:p>
          <a:p>
            <a:pPr marL="14604" marR="14604" indent="2540">
              <a:lnSpc>
                <a:spcPts val="2400"/>
              </a:lnSpc>
              <a:spcBef>
                <a:spcPts val="9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Our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crawler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reports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meta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descriptions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only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exact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matches.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&lt;meta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description&gt;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tag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short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summary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webpage's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helps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understand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what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can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shown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users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results.</a:t>
            </a:r>
            <a:endParaRPr sz="175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60"/>
              </a:spcBef>
            </a:pP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meta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descriptions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different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mean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lost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opportunity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more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relevant</a:t>
            </a:r>
            <a:endParaRPr sz="1750">
              <a:latin typeface="Arial"/>
              <a:cs typeface="Arial"/>
            </a:endParaRPr>
          </a:p>
          <a:p>
            <a:pPr marL="15240" marR="158115" indent="-1905">
              <a:lnSpc>
                <a:spcPct val="114100"/>
              </a:lnSpc>
            </a:pP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keywords.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Also,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meta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descriptions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make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difficult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users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differentiate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between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different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webpages.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It</a:t>
            </a:r>
            <a:r>
              <a:rPr dirty="0" sz="1750" spc="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better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no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meta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description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at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all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to</a:t>
            </a:r>
            <a:endParaRPr sz="1750">
              <a:latin typeface="Arial"/>
              <a:cs typeface="Arial"/>
            </a:endParaRPr>
          </a:p>
          <a:p>
            <a:pPr marL="14604" marR="145415" indent="-1270">
              <a:lnSpc>
                <a:spcPct val="114100"/>
              </a:lnSpc>
              <a:spcBef>
                <a:spcPts val="45"/>
              </a:spcBef>
            </a:pP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have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duplicate one.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Provide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unique,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relevant meta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description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each of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webpages.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information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create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effective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meta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descriptions,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please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see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article: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https://support.google.com/webmasters/answer/35624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4</a:t>
            </a:r>
            <a:r>
              <a:rPr dirty="0" sz="1850" spc="-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-35" b="1">
                <a:solidFill>
                  <a:srgbClr val="2F2F2F"/>
                </a:solidFill>
                <a:latin typeface="Arial"/>
                <a:cs typeface="Arial"/>
              </a:rPr>
              <a:t>issues</a:t>
            </a:r>
            <a:r>
              <a:rPr dirty="0" sz="1900" spc="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80" b="1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900" spc="-8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30" b="1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900" spc="16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120" b="1">
                <a:solidFill>
                  <a:srgbClr val="2F2F2F"/>
                </a:solidFill>
                <a:latin typeface="Arial"/>
                <a:cs typeface="Arial"/>
              </a:rPr>
              <a:t>title</a:t>
            </a:r>
            <a:r>
              <a:rPr dirty="0" sz="1900" spc="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900" spc="15" b="1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endParaRPr sz="1900">
              <a:latin typeface="Arial"/>
              <a:cs typeface="Arial"/>
            </a:endParaRPr>
          </a:p>
          <a:p>
            <a:pPr marL="13970" marR="297815" indent="3175">
              <a:lnSpc>
                <a:spcPts val="2400"/>
              </a:lnSpc>
              <a:spcBef>
                <a:spcPts val="100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Our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crawler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reports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title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only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exact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matches.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Duplicate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&lt;title&gt;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tags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make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difficult 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determine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which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website's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relevant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specific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query,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which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one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should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prioritized in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results.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titles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lower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chance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2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ranking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well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at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risk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being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banned.</a:t>
            </a:r>
            <a:r>
              <a:rPr dirty="0" sz="1750" spc="-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Moreover,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identical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&lt;title&gt;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confuse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users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which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should</a:t>
            </a:r>
            <a:endParaRPr sz="1750">
              <a:latin typeface="Arial"/>
              <a:cs typeface="Arial"/>
            </a:endParaRPr>
          </a:p>
          <a:p>
            <a:pPr marL="13970" marR="351155" indent="17780">
              <a:lnSpc>
                <a:spcPts val="2400"/>
              </a:lnSpc>
            </a:pP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follow.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Provide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unique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concise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title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6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-2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each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2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contains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most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important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keywords.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information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create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effective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titles,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see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Google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article: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https://support.google.com/webmasters/answer/35624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240" y="918544"/>
            <a:ext cx="413528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5716" y="918544"/>
            <a:ext cx="333120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75747" y="642987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31509" y="2215952"/>
            <a:ext cx="321633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77457" y="7279284"/>
            <a:ext cx="195277" cy="4133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77457" y="11722617"/>
            <a:ext cx="195277" cy="4133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77457" y="14948915"/>
            <a:ext cx="195277" cy="4133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8163730"/>
            <a:ext cx="310146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210574" y="7279285"/>
            <a:ext cx="470962" cy="37888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210574" y="11734100"/>
            <a:ext cx="470962" cy="36740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14948915"/>
            <a:ext cx="470962" cy="37888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18163730"/>
            <a:ext cx="470962" cy="39037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08184" y="1324917"/>
            <a:ext cx="10307320" cy="171462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83945">
              <a:lnSpc>
                <a:spcPct val="100000"/>
              </a:lnSpc>
              <a:spcBef>
                <a:spcPts val="135"/>
              </a:spcBef>
            </a:pPr>
            <a:r>
              <a:rPr dirty="0" sz="2450" spc="-175" b="1">
                <a:solidFill>
                  <a:srgbClr val="5D5D5D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1850" spc="-114" b="1">
                <a:solidFill>
                  <a:srgbClr val="2F2F2F"/>
                </a:solidFill>
                <a:latin typeface="Arial"/>
                <a:cs typeface="Arial"/>
              </a:rPr>
              <a:t>4</a:t>
            </a:r>
            <a:r>
              <a:rPr dirty="0" sz="1850" spc="19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850" spc="1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8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-5" b="1">
                <a:solidFill>
                  <a:srgbClr val="2F2F2F"/>
                </a:solidFill>
                <a:latin typeface="Arial"/>
                <a:cs typeface="Arial"/>
              </a:rPr>
              <a:t>issues</a:t>
            </a:r>
            <a:endParaRPr sz="1850">
              <a:latin typeface="Arial"/>
              <a:cs typeface="Arial"/>
            </a:endParaRPr>
          </a:p>
          <a:p>
            <a:pPr marL="13970" marR="5715" indent="3810">
              <a:lnSpc>
                <a:spcPts val="2400"/>
              </a:lnSpc>
              <a:spcBef>
                <a:spcPts val="105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Webpages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are considered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duplicates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85%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identical.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Having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duplicate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significantly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affect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SEO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performance.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First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all,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typically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show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only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one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duplicate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page,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filtering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other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instances out  of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its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index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results,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not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one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want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rank.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some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cases,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consider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attempt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manipulate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engine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rankings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and,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result,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downgraded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or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even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banned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from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Moreover,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dilute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profile.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fix.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Here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few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ways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3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fix</a:t>
            </a:r>
            <a:r>
              <a:rPr dirty="0" sz="1750" spc="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issues: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1.</a:t>
            </a:r>
            <a:r>
              <a:rPr dirty="0" sz="1750" spc="-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Add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endParaRPr sz="1750">
              <a:latin typeface="Arial"/>
              <a:cs typeface="Arial"/>
            </a:endParaRPr>
          </a:p>
          <a:p>
            <a:pPr marL="13970" marR="181610" indent="5715">
              <a:lnSpc>
                <a:spcPts val="2350"/>
              </a:lnSpc>
              <a:spcBef>
                <a:spcPts val="55"/>
              </a:spcBef>
            </a:pP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rel=''canonical''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one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inform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search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which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show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results.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2.</a:t>
            </a:r>
            <a:r>
              <a:rPr dirty="0" sz="1750" spc="-1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301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redirect</a:t>
            </a:r>
            <a:r>
              <a:rPr dirty="0" sz="1750" spc="1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from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duplicate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original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one.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3.</a:t>
            </a:r>
            <a:r>
              <a:rPr dirty="0" sz="1750" spc="-2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Use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endParaRPr sz="17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80"/>
              </a:spcBef>
            </a:pP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rel=''next''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a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rel=''prev''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attribute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fix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pagination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duplicates.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4.</a:t>
            </a:r>
            <a:r>
              <a:rPr dirty="0" sz="1750" spc="-1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Instruct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GoogleBot</a:t>
            </a:r>
            <a:r>
              <a:rPr dirty="0" sz="1750" spc="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endParaRPr sz="1750">
              <a:latin typeface="Arial"/>
              <a:cs typeface="Arial"/>
            </a:endParaRPr>
          </a:p>
          <a:p>
            <a:pPr marL="15875" marR="76200" indent="-1905">
              <a:lnSpc>
                <a:spcPct val="114100"/>
              </a:lnSpc>
              <a:spcBef>
                <a:spcPts val="45"/>
              </a:spcBef>
            </a:pP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handle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URL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parameters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differently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using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Google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Console.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5.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Provide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some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unique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webpage.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read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these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articles: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https://support.google.com/webmasters/answer/66359?hl=en</a:t>
            </a:r>
            <a:r>
              <a:rPr dirty="0" sz="1750" spc="-2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endParaRPr sz="175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295"/>
              </a:spcBef>
            </a:pP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https://support.google.com/webmasters/answer/139066?hl=en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1</a:t>
            </a:r>
            <a:r>
              <a:rPr dirty="0" sz="1850" spc="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850" spc="-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90" b="1">
                <a:solidFill>
                  <a:srgbClr val="2F2F2F"/>
                </a:solidFill>
                <a:latin typeface="Arial"/>
                <a:cs typeface="Arial"/>
              </a:rPr>
              <a:t>returned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85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4XX</a:t>
            </a:r>
            <a:r>
              <a:rPr dirty="0" sz="1850" spc="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status</a:t>
            </a:r>
            <a:r>
              <a:rPr dirty="0" sz="185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code</a:t>
            </a:r>
            <a:endParaRPr sz="1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75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4xx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error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means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cannot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be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accessed.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usually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result</a:t>
            </a:r>
            <a:endParaRPr sz="1750">
              <a:latin typeface="Arial"/>
              <a:cs typeface="Arial"/>
            </a:endParaRPr>
          </a:p>
          <a:p>
            <a:pPr marL="13970" marR="22225" indent="1270">
              <a:lnSpc>
                <a:spcPct val="113900"/>
              </a:lnSpc>
              <a:spcBef>
                <a:spcPts val="50"/>
              </a:spcBef>
            </a:pP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broken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links.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These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errors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prevent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users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robots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from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accessing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webpages,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can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negatively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affect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both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user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experience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crawlability.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16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turn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lead to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drop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traffic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driven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website.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aware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crawler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detect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working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link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broken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blocks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our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crawler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from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accessing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it.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usually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happens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due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the 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following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reasons: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1.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DDoS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protection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system. 2.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Overloaded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or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misconfigured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server.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returns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error,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remove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all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links leading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error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or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replace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another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resource.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identify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all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contain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4xx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page,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click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''View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broken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links''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next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error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page.</a:t>
            </a:r>
            <a:r>
              <a:rPr dirty="0" sz="1750" spc="-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0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the links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reported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4xx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do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work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when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accessed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browser,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can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try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either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following: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1.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Contact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web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hosting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support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team.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2.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Instruct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robots not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crawl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frequently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by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specifying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3F3F3F"/>
                </a:solidFill>
                <a:latin typeface="Arial"/>
                <a:cs typeface="Arial"/>
              </a:rPr>
              <a:t>''crawl-delay''</a:t>
            </a:r>
            <a:r>
              <a:rPr dirty="0" sz="1750" spc="-12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directive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robots.txt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dirty="0" sz="1950" spc="15" b="1">
                <a:solidFill>
                  <a:srgbClr val="2F2F2F"/>
                </a:solidFill>
                <a:latin typeface="Times New Roman"/>
                <a:cs typeface="Times New Roman"/>
              </a:rPr>
              <a:t>1</a:t>
            </a:r>
            <a:r>
              <a:rPr dirty="0" sz="1950" spc="90" b="1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incorrect</a:t>
            </a:r>
            <a:r>
              <a:rPr dirty="0" sz="1850" spc="7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found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850" spc="-8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endParaRPr sz="1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54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750" spc="1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file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makes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it</a:t>
            </a:r>
            <a:r>
              <a:rPr dirty="0" sz="1750" spc="2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easier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2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crawlers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discover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20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endParaRPr sz="1750">
              <a:latin typeface="Arial"/>
              <a:cs typeface="Arial"/>
            </a:endParaRPr>
          </a:p>
          <a:p>
            <a:pPr marL="12700" marR="71755" indent="4445">
              <a:lnSpc>
                <a:spcPct val="114100"/>
              </a:lnSpc>
            </a:pP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website.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Only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good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intended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visitors should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included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file.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error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triggered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contains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URLs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that:</a:t>
            </a:r>
            <a:r>
              <a:rPr dirty="0" sz="1750" spc="-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1.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lead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webpages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same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content.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2.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redirect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different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webpage.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3.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return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non-200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status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code.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Populating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file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such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URLs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will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confuse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engines,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cause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unnecessary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crawling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or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even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result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sitemap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being rejected.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Review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any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redirected,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non­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canonical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or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non-200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URLs.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Provide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final</a:t>
            </a:r>
            <a:r>
              <a:rPr dirty="0" sz="1750" spc="-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destination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URLs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canonical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return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200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status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code.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</a:pP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No</a:t>
            </a:r>
            <a:r>
              <a:rPr dirty="0" sz="1850" spc="-8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5" b="1">
                <a:solidFill>
                  <a:srgbClr val="2F2F2F"/>
                </a:solidFill>
                <a:latin typeface="Arial"/>
                <a:cs typeface="Arial"/>
              </a:rPr>
              <a:t>redirect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or</a:t>
            </a:r>
            <a:r>
              <a:rPr dirty="0" sz="185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5" b="1">
                <a:solidFill>
                  <a:srgbClr val="2F2F2F"/>
                </a:solidFill>
                <a:latin typeface="Arial"/>
                <a:cs typeface="Arial"/>
              </a:rPr>
              <a:t>canonical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850" spc="1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850" spc="-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homepage</a:t>
            </a:r>
            <a:r>
              <a:rPr dirty="0" sz="1850" spc="1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5" b="1">
                <a:solidFill>
                  <a:srgbClr val="2F2F2F"/>
                </a:solidFill>
                <a:latin typeface="Arial"/>
                <a:cs typeface="Arial"/>
              </a:rPr>
              <a:t>from</a:t>
            </a:r>
            <a:r>
              <a:rPr dirty="0" sz="1850" spc="-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95" b="1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850" spc="-5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version</a:t>
            </a:r>
            <a:endParaRPr sz="185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229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you're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running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both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HTTP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versions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2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homepage,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it</a:t>
            </a:r>
            <a:r>
              <a:rPr dirty="0" sz="1750" spc="229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very</a:t>
            </a:r>
            <a:endParaRPr sz="1750">
              <a:latin typeface="Arial"/>
              <a:cs typeface="Arial"/>
            </a:endParaRPr>
          </a:p>
          <a:p>
            <a:pPr marL="13970" marR="5080">
              <a:lnSpc>
                <a:spcPct val="113700"/>
              </a:lnSpc>
              <a:spcBef>
                <a:spcPts val="55"/>
              </a:spcBef>
            </a:pP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important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make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sure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coexistence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doesn't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impede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SEO.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not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able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figure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out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which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index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which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prioritize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As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result,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may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experience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lot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3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problems,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including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competing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each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other,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traffic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loss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poor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placement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avoid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these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issues,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must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instruct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only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index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the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version.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Do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either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following: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1.</a:t>
            </a:r>
            <a:r>
              <a:rPr dirty="0" sz="1750" spc="-1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Redirect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version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via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301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redirect.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2.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Mark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up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version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3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preferred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by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adding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a 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rel=''canonical''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dirty="0" sz="1850" spc="35">
                <a:solidFill>
                  <a:srgbClr val="52A536"/>
                </a:solidFill>
                <a:latin typeface="Arial"/>
                <a:cs typeface="Arial"/>
              </a:rPr>
              <a:t>0 </a:t>
            </a:r>
            <a:r>
              <a:rPr dirty="0" sz="1850" spc="4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50" spc="114">
                <a:solidFill>
                  <a:srgbClr val="52A536"/>
                </a:solidFill>
                <a:latin typeface="Arial"/>
                <a:cs typeface="Arial"/>
              </a:rPr>
              <a:t>returned</a:t>
            </a:r>
            <a:r>
              <a:rPr dirty="0" sz="1850" spc="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50" spc="-75">
                <a:solidFill>
                  <a:srgbClr val="52A536"/>
                </a:solidFill>
                <a:latin typeface="Arial"/>
                <a:cs typeface="Arial"/>
              </a:rPr>
              <a:t>SXX</a:t>
            </a:r>
            <a:r>
              <a:rPr dirty="0" sz="1850" spc="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50" spc="85">
                <a:solidFill>
                  <a:srgbClr val="52A536"/>
                </a:solidFill>
                <a:latin typeface="Arial"/>
                <a:cs typeface="Arial"/>
              </a:rPr>
              <a:t>status</a:t>
            </a:r>
            <a:r>
              <a:rPr dirty="0" sz="1850" spc="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50" spc="55">
                <a:solidFill>
                  <a:srgbClr val="52A536"/>
                </a:solidFill>
                <a:latin typeface="Arial"/>
                <a:cs typeface="Arial"/>
              </a:rPr>
              <a:t>code</a:t>
            </a:r>
            <a:endParaRPr sz="18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779" y="952989"/>
            <a:ext cx="402041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9768" y="952989"/>
            <a:ext cx="344607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41286" y="677432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42994" y="2215952"/>
            <a:ext cx="310146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42994" y="3260769"/>
            <a:ext cx="310146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4328545"/>
            <a:ext cx="310146" cy="4362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6441139"/>
            <a:ext cx="310146" cy="43629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7497436"/>
            <a:ext cx="310146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8553726"/>
            <a:ext cx="310146" cy="4362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9610023"/>
            <a:ext cx="310146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0666320"/>
            <a:ext cx="310146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1722617"/>
            <a:ext cx="310146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2778913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3835209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5384842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4902989"/>
            <a:ext cx="310146" cy="43629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5959284"/>
            <a:ext cx="310146" cy="436296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7015581"/>
            <a:ext cx="310146" cy="43629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8071878"/>
            <a:ext cx="310146" cy="436296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3283730"/>
            <a:ext cx="470962" cy="37888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210574" y="4340027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210574" y="5396324"/>
            <a:ext cx="470962" cy="37888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6452618"/>
            <a:ext cx="470962" cy="37888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7508916"/>
            <a:ext cx="470962" cy="378888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8565212"/>
            <a:ext cx="470962" cy="378888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9621508"/>
            <a:ext cx="470962" cy="37888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0677805"/>
            <a:ext cx="470962" cy="39037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1734102"/>
            <a:ext cx="470962" cy="390370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210574" y="12790399"/>
            <a:ext cx="470962" cy="390370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210574" y="13846689"/>
            <a:ext cx="470962" cy="39037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2210574" y="14902989"/>
            <a:ext cx="470962" cy="390370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2210574" y="15959284"/>
            <a:ext cx="470962" cy="39037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2210574" y="17027063"/>
            <a:ext cx="470962" cy="378888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2210574" y="18083359"/>
            <a:ext cx="470962" cy="378888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609672" y="1359363"/>
            <a:ext cx="3231515" cy="11499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40765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D5D5D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750" spc="-9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254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75">
                <a:solidFill>
                  <a:srgbClr val="52A536"/>
                </a:solidFill>
                <a:latin typeface="Arial"/>
                <a:cs typeface="Arial"/>
              </a:rPr>
              <a:t>don't</a:t>
            </a:r>
            <a:r>
              <a:rPr dirty="0" sz="175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750" spc="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90">
                <a:solidFill>
                  <a:srgbClr val="52A536"/>
                </a:solidFill>
                <a:latin typeface="Arial"/>
                <a:cs typeface="Arial"/>
              </a:rPr>
              <a:t>title</a:t>
            </a:r>
            <a:r>
              <a:rPr dirty="0" sz="175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tags</a:t>
            </a:r>
            <a:endParaRPr sz="175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09672" y="3271030"/>
            <a:ext cx="297434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3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60">
                <a:solidFill>
                  <a:srgbClr val="52A536"/>
                </a:solidFill>
                <a:latin typeface="Arial"/>
                <a:cs typeface="Arial"/>
              </a:rPr>
              <a:t>internal</a:t>
            </a:r>
            <a:r>
              <a:rPr dirty="0" sz="1750" spc="-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52A536"/>
                </a:solidFill>
                <a:latin typeface="Arial"/>
                <a:cs typeface="Arial"/>
              </a:rPr>
              <a:t>links</a:t>
            </a:r>
            <a:r>
              <a:rPr dirty="0" sz="1750" spc="-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52A536"/>
                </a:solidFill>
                <a:latin typeface="Arial"/>
                <a:cs typeface="Arial"/>
              </a:rPr>
              <a:t>are</a:t>
            </a:r>
            <a:r>
              <a:rPr dirty="0" sz="175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broken</a:t>
            </a:r>
            <a:endParaRPr sz="1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09672" y="4327327"/>
            <a:ext cx="316928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6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couldn't</a:t>
            </a:r>
            <a:r>
              <a:rPr dirty="0" sz="1750" spc="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90">
                <a:solidFill>
                  <a:srgbClr val="52A536"/>
                </a:solidFill>
                <a:latin typeface="Arial"/>
                <a:cs typeface="Arial"/>
              </a:rPr>
              <a:t>be</a:t>
            </a:r>
            <a:r>
              <a:rPr dirty="0" sz="1750" spc="-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crawled</a:t>
            </a:r>
            <a:endParaRPr sz="17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5415" y="5389365"/>
            <a:ext cx="584390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52A536"/>
                </a:solidFill>
                <a:latin typeface="Arial"/>
                <a:cs typeface="Arial"/>
              </a:rPr>
              <a:t>couldn't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80">
                <a:solidFill>
                  <a:srgbClr val="52A536"/>
                </a:solidFill>
                <a:latin typeface="Arial"/>
                <a:cs typeface="Arial"/>
              </a:rPr>
              <a:t>be</a:t>
            </a:r>
            <a:r>
              <a:rPr dirty="0" sz="1750" spc="-1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52A536"/>
                </a:solidFill>
                <a:latin typeface="Arial"/>
                <a:cs typeface="Arial"/>
              </a:rPr>
              <a:t>crawled</a:t>
            </a:r>
            <a:r>
              <a:rPr dirty="0" sz="175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52A536"/>
                </a:solidFill>
                <a:latin typeface="Arial"/>
                <a:cs typeface="Arial"/>
              </a:rPr>
              <a:t>(DNS</a:t>
            </a:r>
            <a:r>
              <a:rPr dirty="0" sz="17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50">
                <a:solidFill>
                  <a:srgbClr val="52A536"/>
                </a:solidFill>
                <a:latin typeface="Arial"/>
                <a:cs typeface="Arial"/>
              </a:rPr>
              <a:t>resolution</a:t>
            </a:r>
            <a:r>
              <a:rPr dirty="0" sz="17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52A536"/>
                </a:solidFill>
                <a:latin typeface="Arial"/>
                <a:cs typeface="Arial"/>
              </a:rPr>
              <a:t>issues)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5415" y="6445661"/>
            <a:ext cx="588327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6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52A536"/>
                </a:solidFill>
                <a:latin typeface="Arial"/>
                <a:cs typeface="Arial"/>
              </a:rPr>
              <a:t>couldn't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80">
                <a:solidFill>
                  <a:srgbClr val="52A536"/>
                </a:solidFill>
                <a:latin typeface="Arial"/>
                <a:cs typeface="Arial"/>
              </a:rPr>
              <a:t>be</a:t>
            </a:r>
            <a:r>
              <a:rPr dirty="0" sz="1750" spc="-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crawled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52A536"/>
                </a:solidFill>
                <a:latin typeface="Arial"/>
                <a:cs typeface="Arial"/>
              </a:rPr>
              <a:t>(incorrect</a:t>
            </a:r>
            <a:r>
              <a:rPr dirty="0" sz="175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52A536"/>
                </a:solidFill>
                <a:latin typeface="Arial"/>
                <a:cs typeface="Arial"/>
              </a:rPr>
              <a:t>URL</a:t>
            </a: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formats)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415" y="7501952"/>
            <a:ext cx="326136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6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75">
                <a:solidFill>
                  <a:srgbClr val="52A536"/>
                </a:solidFill>
                <a:latin typeface="Arial"/>
                <a:cs typeface="Arial"/>
              </a:rPr>
              <a:t>interna</a:t>
            </a:r>
            <a:r>
              <a:rPr dirty="0" sz="1750" spc="90">
                <a:solidFill>
                  <a:srgbClr val="52A536"/>
                </a:solidFill>
                <a:latin typeface="Arial"/>
                <a:cs typeface="Arial"/>
              </a:rPr>
              <a:t>l</a:t>
            </a:r>
            <a:r>
              <a:rPr dirty="0" sz="1750" spc="-1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image</a:t>
            </a:r>
            <a:r>
              <a:rPr dirty="0" sz="1750" spc="100">
                <a:solidFill>
                  <a:srgbClr val="52A536"/>
                </a:solidFill>
                <a:latin typeface="Arial"/>
                <a:cs typeface="Arial"/>
              </a:rPr>
              <a:t>s</a:t>
            </a:r>
            <a:r>
              <a:rPr dirty="0" sz="175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ar</a:t>
            </a:r>
            <a:r>
              <a:rPr dirty="0" sz="1750" spc="114">
                <a:solidFill>
                  <a:srgbClr val="52A536"/>
                </a:solidFill>
                <a:latin typeface="Arial"/>
                <a:cs typeface="Arial"/>
              </a:rPr>
              <a:t>e</a:t>
            </a:r>
            <a:r>
              <a:rPr dirty="0" sz="1750" spc="114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broken</a:t>
            </a:r>
            <a:endParaRPr sz="17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2870" y="8563995"/>
            <a:ext cx="370586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50">
                <a:solidFill>
                  <a:srgbClr val="52A536"/>
                </a:solidFill>
                <a:latin typeface="Arial"/>
                <a:cs typeface="Arial"/>
              </a:rPr>
              <a:t>Robots.txt</a:t>
            </a:r>
            <a:r>
              <a:rPr dirty="0" sz="1750" spc="1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file</a:t>
            </a:r>
            <a:r>
              <a:rPr dirty="0" sz="175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52A536"/>
                </a:solidFill>
                <a:latin typeface="Arial"/>
                <a:cs typeface="Arial"/>
              </a:rPr>
              <a:t>has</a:t>
            </a:r>
            <a:r>
              <a:rPr dirty="0" sz="1750" spc="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65">
                <a:solidFill>
                  <a:srgbClr val="52A536"/>
                </a:solidFill>
                <a:latin typeface="Arial"/>
                <a:cs typeface="Arial"/>
              </a:rPr>
              <a:t>format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errors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5415" y="9620291"/>
            <a:ext cx="433514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7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8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52A536"/>
                </a:solidFill>
                <a:latin typeface="Arial"/>
                <a:cs typeface="Arial"/>
              </a:rPr>
              <a:t>sitemap.xml</a:t>
            </a:r>
            <a:r>
              <a:rPr dirty="0" sz="1750" spc="8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files</a:t>
            </a:r>
            <a:r>
              <a:rPr dirty="0" sz="175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750" spc="1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75">
                <a:solidFill>
                  <a:srgbClr val="52A536"/>
                </a:solidFill>
                <a:latin typeface="Arial"/>
                <a:cs typeface="Arial"/>
              </a:rPr>
              <a:t>format</a:t>
            </a:r>
            <a:r>
              <a:rPr dirty="0" sz="1750" spc="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errors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5415" y="10650749"/>
            <a:ext cx="395605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750" spc="17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750" spc="-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52A536"/>
                </a:solidFill>
                <a:latin typeface="Arial"/>
                <a:cs typeface="Arial"/>
              </a:rPr>
              <a:t>a</a:t>
            </a:r>
            <a:r>
              <a:rPr dirty="0" sz="175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950" spc="-45">
                <a:solidFill>
                  <a:srgbClr val="52A536"/>
                </a:solidFill>
                <a:latin typeface="Times New Roman"/>
                <a:cs typeface="Times New Roman"/>
              </a:rPr>
              <a:t>WWW</a:t>
            </a:r>
            <a:r>
              <a:rPr dirty="0" sz="1950" spc="120">
                <a:solidFill>
                  <a:srgbClr val="52A536"/>
                </a:solidFill>
                <a:latin typeface="Times New Roman"/>
                <a:cs typeface="Times New Roman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resolve</a:t>
            </a:r>
            <a:r>
              <a:rPr dirty="0" sz="17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52A536"/>
                </a:solidFill>
                <a:latin typeface="Arial"/>
                <a:cs typeface="Arial"/>
              </a:rPr>
              <a:t>issue</a:t>
            </a:r>
            <a:endParaRPr sz="17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8184" y="11732879"/>
            <a:ext cx="343598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This</a:t>
            </a:r>
            <a:r>
              <a:rPr dirty="0" sz="1750" spc="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page</a:t>
            </a:r>
            <a:r>
              <a:rPr dirty="0" sz="175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52A536"/>
                </a:solidFill>
                <a:latin typeface="Arial"/>
                <a:cs typeface="Arial"/>
              </a:rPr>
              <a:t>has</a:t>
            </a:r>
            <a:r>
              <a:rPr dirty="0" sz="175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52A536"/>
                </a:solidFill>
                <a:latin typeface="Arial"/>
                <a:cs typeface="Arial"/>
              </a:rPr>
              <a:t>no</a:t>
            </a: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75">
                <a:solidFill>
                  <a:srgbClr val="52A536"/>
                </a:solidFill>
                <a:latin typeface="Arial"/>
                <a:cs typeface="Arial"/>
              </a:rPr>
              <a:t>viewport</a:t>
            </a:r>
            <a:r>
              <a:rPr dirty="0" sz="1750" spc="1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70">
                <a:solidFill>
                  <a:srgbClr val="52A536"/>
                </a:solidFill>
                <a:latin typeface="Arial"/>
                <a:cs typeface="Arial"/>
              </a:rPr>
              <a:t>tag</a:t>
            </a:r>
            <a:endParaRPr sz="1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5415" y="12789176"/>
            <a:ext cx="379539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21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750" spc="1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52A536"/>
                </a:solidFill>
                <a:latin typeface="Arial"/>
                <a:cs typeface="Arial"/>
              </a:rPr>
              <a:t>too</a:t>
            </a:r>
            <a:r>
              <a:rPr dirty="0" sz="1750" spc="3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large</a:t>
            </a:r>
            <a:r>
              <a:rPr dirty="0" sz="175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HTML</a:t>
            </a:r>
            <a:r>
              <a:rPr dirty="0" sz="1750" spc="-8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52A536"/>
                </a:solidFill>
                <a:latin typeface="Arial"/>
                <a:cs typeface="Arial"/>
              </a:rPr>
              <a:t>size</a:t>
            </a:r>
            <a:endParaRPr sz="17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5415" y="13845472"/>
            <a:ext cx="397510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AMP</a:t>
            </a:r>
            <a:r>
              <a:rPr dirty="0" sz="175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75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75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52A536"/>
                </a:solidFill>
                <a:latin typeface="Arial"/>
                <a:cs typeface="Arial"/>
              </a:rPr>
              <a:t>no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canonical</a:t>
            </a:r>
            <a:r>
              <a:rPr dirty="0" sz="1750" spc="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tag</a:t>
            </a:r>
            <a:endParaRPr sz="1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5415" y="14901771"/>
            <a:ext cx="327342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750" spc="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204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750" spc="-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hreflang</a:t>
            </a:r>
            <a:r>
              <a:rPr dirty="0" sz="1750" spc="-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values</a:t>
            </a:r>
            <a:endParaRPr sz="17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672" y="15969547"/>
            <a:ext cx="502793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hreflang</a:t>
            </a:r>
            <a:r>
              <a:rPr dirty="0" sz="1750" spc="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30">
                <a:solidFill>
                  <a:srgbClr val="52A536"/>
                </a:solidFill>
                <a:latin typeface="Arial"/>
                <a:cs typeface="Arial"/>
              </a:rPr>
              <a:t>conflicts</a:t>
            </a:r>
            <a:r>
              <a:rPr dirty="0" sz="175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65">
                <a:solidFill>
                  <a:srgbClr val="52A536"/>
                </a:solidFill>
                <a:latin typeface="Arial"/>
                <a:cs typeface="Arial"/>
              </a:rPr>
              <a:t>within</a:t>
            </a:r>
            <a:r>
              <a:rPr dirty="0" sz="1750" spc="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page</a:t>
            </a:r>
            <a:r>
              <a:rPr dirty="0" sz="175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source</a:t>
            </a:r>
            <a:r>
              <a:rPr dirty="0" sz="175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code</a:t>
            </a:r>
            <a:endParaRPr sz="1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672" y="17025844"/>
            <a:ext cx="4158615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14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75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21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750" spc="-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25">
                <a:solidFill>
                  <a:srgbClr val="52A536"/>
                </a:solidFill>
                <a:latin typeface="Arial"/>
                <a:cs typeface="Arial"/>
              </a:rPr>
              <a:t>incorrect</a:t>
            </a:r>
            <a:r>
              <a:rPr dirty="0" sz="1750" spc="145">
                <a:solidFill>
                  <a:srgbClr val="52A536"/>
                </a:solidFill>
                <a:latin typeface="Arial"/>
                <a:cs typeface="Arial"/>
              </a:rPr>
              <a:t> hreflang</a:t>
            </a:r>
            <a:r>
              <a:rPr dirty="0" sz="1750" spc="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52A536"/>
                </a:solidFill>
                <a:latin typeface="Arial"/>
                <a:cs typeface="Arial"/>
              </a:rPr>
              <a:t>links</a:t>
            </a:r>
            <a:endParaRPr sz="17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9672" y="18076400"/>
            <a:ext cx="2225040" cy="2946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16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750" spc="-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non-secure</a:t>
            </a:r>
            <a:r>
              <a:rPr dirty="0" sz="1750" spc="1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674" y="918544"/>
            <a:ext cx="413528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3150" y="918544"/>
            <a:ext cx="333120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33181" y="642987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42994" y="2215952"/>
            <a:ext cx="310146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42994" y="3260769"/>
            <a:ext cx="310146" cy="43629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4328545"/>
            <a:ext cx="310146" cy="4362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5384842"/>
            <a:ext cx="310146" cy="43629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6441139"/>
            <a:ext cx="310146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842994" y="7497436"/>
            <a:ext cx="310146" cy="436296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2994" y="8553726"/>
            <a:ext cx="310146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9610023"/>
            <a:ext cx="310146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0666320"/>
            <a:ext cx="310146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1722617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2994" y="12778913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13835209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4902989"/>
            <a:ext cx="310146" cy="43629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210574" y="2227433"/>
            <a:ext cx="470962" cy="37888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210574" y="3283730"/>
            <a:ext cx="470962" cy="37888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210574" y="4340027"/>
            <a:ext cx="470962" cy="37888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210574" y="5396324"/>
            <a:ext cx="470962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210574" y="6452618"/>
            <a:ext cx="470962" cy="378888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7508916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8565212"/>
            <a:ext cx="470962" cy="37888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9621508"/>
            <a:ext cx="470962" cy="37888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10677805"/>
            <a:ext cx="470962" cy="39037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1734102"/>
            <a:ext cx="470962" cy="39037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2790399"/>
            <a:ext cx="470962" cy="39037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210574" y="13846689"/>
            <a:ext cx="470962" cy="39037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210574" y="14902989"/>
            <a:ext cx="470962" cy="39037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09309" y="1324917"/>
            <a:ext cx="4902835" cy="11861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138555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8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1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800" spc="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8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expiring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or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expired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certificate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09309" y="3262419"/>
            <a:ext cx="3891279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8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issue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s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52A536"/>
                </a:solidFill>
                <a:latin typeface="Arial"/>
                <a:cs typeface="Arial"/>
              </a:rPr>
              <a:t>wit</a:t>
            </a:r>
            <a:r>
              <a:rPr dirty="0" sz="1800" spc="229">
                <a:solidFill>
                  <a:srgbClr val="52A536"/>
                </a:solidFill>
                <a:latin typeface="Arial"/>
                <a:cs typeface="Arial"/>
              </a:rPr>
              <a:t>h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5">
                <a:solidFill>
                  <a:srgbClr val="52A536"/>
                </a:solidFill>
                <a:latin typeface="Arial"/>
                <a:cs typeface="Arial"/>
              </a:rPr>
              <a:t>ol</a:t>
            </a:r>
            <a:r>
              <a:rPr dirty="0" sz="1800" spc="229">
                <a:solidFill>
                  <a:srgbClr val="52A536"/>
                </a:solidFill>
                <a:latin typeface="Arial"/>
                <a:cs typeface="Arial"/>
              </a:rPr>
              <a:t>d</a:t>
            </a:r>
            <a:r>
              <a:rPr dirty="0" sz="1800" spc="-2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security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55">
                <a:solidFill>
                  <a:srgbClr val="52A536"/>
                </a:solidFill>
                <a:latin typeface="Arial"/>
                <a:cs typeface="Arial"/>
              </a:rPr>
              <a:t>protocol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9309" y="4324457"/>
            <a:ext cx="445643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200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1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800" spc="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8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incorrect</a:t>
            </a:r>
            <a:r>
              <a:rPr dirty="0" sz="1800" spc="1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certificate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name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5053" y="5386493"/>
            <a:ext cx="305562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redirect</a:t>
            </a:r>
            <a:r>
              <a:rPr dirty="0" sz="1800" spc="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chains</a:t>
            </a:r>
            <a:r>
              <a:rPr dirty="0" sz="1800" spc="-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and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loops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5053" y="6442790"/>
            <a:ext cx="4097654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7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7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a</a:t>
            </a:r>
            <a:r>
              <a:rPr dirty="0" sz="1800" spc="-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broken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canonical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link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5053" y="7499088"/>
            <a:ext cx="424561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 have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45">
                <a:solidFill>
                  <a:srgbClr val="52A536"/>
                </a:solidFill>
                <a:latin typeface="Arial"/>
                <a:cs typeface="Arial"/>
              </a:rPr>
              <a:t>multiple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canonical</a:t>
            </a:r>
            <a:r>
              <a:rPr dirty="0" sz="1800" spc="-6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52A536"/>
                </a:solidFill>
                <a:latin typeface="Arial"/>
                <a:cs typeface="Arial"/>
              </a:rPr>
              <a:t>URLs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5053" y="8549638"/>
            <a:ext cx="364744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52A536"/>
                </a:solidFill>
                <a:latin typeface="Arial"/>
                <a:cs typeface="Arial"/>
              </a:rPr>
              <a:t>a</a:t>
            </a:r>
            <a:r>
              <a:rPr dirty="0" sz="1800" spc="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meta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refresh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0">
                <a:solidFill>
                  <a:srgbClr val="52A536"/>
                </a:solidFill>
                <a:latin typeface="Arial"/>
                <a:cs typeface="Arial"/>
              </a:rPr>
              <a:t>tag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5053" y="9611680"/>
            <a:ext cx="600329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7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issues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80">
                <a:solidFill>
                  <a:srgbClr val="52A536"/>
                </a:solidFill>
                <a:latin typeface="Arial"/>
                <a:cs typeface="Arial"/>
              </a:rPr>
              <a:t>with</a:t>
            </a:r>
            <a:r>
              <a:rPr dirty="0" sz="1800" spc="-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broken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52A536"/>
                </a:solidFill>
                <a:latin typeface="Arial"/>
                <a:cs typeface="Arial"/>
              </a:rPr>
              <a:t>internal</a:t>
            </a:r>
            <a:r>
              <a:rPr dirty="0" sz="1800" spc="-1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JavaScript</a:t>
            </a:r>
            <a:r>
              <a:rPr dirty="0" sz="1800" spc="5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and</a:t>
            </a:r>
            <a:r>
              <a:rPr dirty="0" sz="1800" spc="-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-135">
                <a:solidFill>
                  <a:srgbClr val="52A536"/>
                </a:solidFill>
                <a:latin typeface="Arial"/>
                <a:cs typeface="Arial"/>
              </a:rPr>
              <a:t>CSS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0">
                <a:solidFill>
                  <a:srgbClr val="52A536"/>
                </a:solidFill>
                <a:latin typeface="Arial"/>
                <a:cs typeface="Arial"/>
              </a:rPr>
              <a:t>files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5053" y="10667972"/>
            <a:ext cx="6563359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subdomains</a:t>
            </a:r>
            <a:r>
              <a:rPr dirty="0" sz="1800" spc="1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52A536"/>
                </a:solidFill>
                <a:latin typeface="Arial"/>
                <a:cs typeface="Arial"/>
              </a:rPr>
              <a:t>don't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support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52A536"/>
                </a:solidFill>
                <a:latin typeface="Arial"/>
                <a:cs typeface="Arial"/>
              </a:rPr>
              <a:t>secure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encryption</a:t>
            </a:r>
            <a:r>
              <a:rPr dirty="0" sz="1800" spc="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algorithms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5053" y="11724268"/>
            <a:ext cx="366141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sitemap.xml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files</a:t>
            </a:r>
            <a:r>
              <a:rPr dirty="0" sz="1800" spc="-10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are</a:t>
            </a:r>
            <a:r>
              <a:rPr dirty="0" sz="1800" spc="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too</a:t>
            </a:r>
            <a:r>
              <a:rPr dirty="0" sz="1800" spc="2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52A536"/>
                </a:solidFill>
                <a:latin typeface="Arial"/>
                <a:cs typeface="Arial"/>
              </a:rPr>
              <a:t>large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5053" y="12780565"/>
            <a:ext cx="571690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links</a:t>
            </a:r>
            <a:r>
              <a:rPr dirty="0" sz="1800" spc="-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couldn't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45">
                <a:solidFill>
                  <a:srgbClr val="52A536"/>
                </a:solidFill>
                <a:latin typeface="Arial"/>
                <a:cs typeface="Arial"/>
              </a:rPr>
              <a:t>be</a:t>
            </a:r>
            <a:r>
              <a:rPr dirty="0" sz="1800" spc="-9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crawled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(incorrect</a:t>
            </a:r>
            <a:r>
              <a:rPr dirty="0" sz="1800" spc="5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52A536"/>
                </a:solidFill>
                <a:latin typeface="Arial"/>
                <a:cs typeface="Arial"/>
              </a:rPr>
              <a:t>URL</a:t>
            </a:r>
            <a:r>
              <a:rPr dirty="0" sz="1800" spc="6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formats)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5053" y="13842601"/>
            <a:ext cx="3906520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1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52A536"/>
                </a:solidFill>
                <a:latin typeface="Arial"/>
                <a:cs typeface="Arial"/>
              </a:rPr>
              <a:t>structured</a:t>
            </a:r>
            <a:r>
              <a:rPr dirty="0" sz="1800" spc="11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52A536"/>
                </a:solidFill>
                <a:latin typeface="Arial"/>
                <a:cs typeface="Arial"/>
              </a:rPr>
              <a:t>data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52A536"/>
                </a:solidFill>
                <a:latin typeface="Arial"/>
                <a:cs typeface="Arial"/>
              </a:rPr>
              <a:t>items</a:t>
            </a:r>
            <a:r>
              <a:rPr dirty="0" sz="1800" spc="-10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are</a:t>
            </a:r>
            <a:r>
              <a:rPr dirty="0" sz="1800" spc="-8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52A536"/>
                </a:solidFill>
                <a:latin typeface="Arial"/>
                <a:cs typeface="Arial"/>
              </a:rPr>
              <a:t>invalid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5053" y="14893159"/>
            <a:ext cx="3359785" cy="3048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0</a:t>
            </a:r>
            <a:r>
              <a:rPr dirty="0" sz="1800" spc="-4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52A536"/>
                </a:solidFill>
                <a:latin typeface="Arial"/>
                <a:cs typeface="Arial"/>
              </a:rPr>
              <a:t>pages</a:t>
            </a:r>
            <a:r>
              <a:rPr dirty="0" sz="1800" spc="3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40">
                <a:solidFill>
                  <a:srgbClr val="52A536"/>
                </a:solidFill>
                <a:latin typeface="Arial"/>
                <a:cs typeface="Arial"/>
              </a:rPr>
              <a:t>have</a:t>
            </a:r>
            <a:r>
              <a:rPr dirty="0" sz="1800" spc="30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52A536"/>
                </a:solidFill>
                <a:latin typeface="Arial"/>
                <a:cs typeface="Arial"/>
              </a:rPr>
              <a:t>slow</a:t>
            </a:r>
            <a:r>
              <a:rPr dirty="0" sz="1800" spc="2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52A536"/>
                </a:solidFill>
                <a:latin typeface="Arial"/>
                <a:cs typeface="Arial"/>
              </a:rPr>
              <a:t>load</a:t>
            </a:r>
            <a:r>
              <a:rPr dirty="0" sz="1800" spc="-45">
                <a:solidFill>
                  <a:srgbClr val="52A536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52A536"/>
                </a:solidFill>
                <a:latin typeface="Arial"/>
                <a:cs typeface="Arial"/>
              </a:rPr>
              <a:t>speed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779" y="918544"/>
            <a:ext cx="402041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9768" y="918544"/>
            <a:ext cx="344607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41286" y="642987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63929" y="2422618"/>
            <a:ext cx="287172" cy="4362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97046" y="2434098"/>
            <a:ext cx="643266" cy="42481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497748" y="2434098"/>
            <a:ext cx="482449" cy="3788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20292" y="3111507"/>
            <a:ext cx="12991686" cy="1033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544334" y="3605210"/>
            <a:ext cx="195277" cy="41333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544334" y="8048543"/>
            <a:ext cx="195277" cy="41333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3593731"/>
            <a:ext cx="287172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54480" y="8037064"/>
            <a:ext cx="287172" cy="42481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682179" y="11871878"/>
            <a:ext cx="287172" cy="42481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693665" y="15098174"/>
            <a:ext cx="275685" cy="42481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705150" y="17118914"/>
            <a:ext cx="206764" cy="413333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187603" y="3593731"/>
            <a:ext cx="287172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187603" y="8048543"/>
            <a:ext cx="298659" cy="413333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015296" y="11871878"/>
            <a:ext cx="298659" cy="424814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015296" y="15098174"/>
            <a:ext cx="310146" cy="43629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026787" y="17107433"/>
            <a:ext cx="287172" cy="436296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549440" y="3605212"/>
            <a:ext cx="476706" cy="37888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549440" y="8060027"/>
            <a:ext cx="476706" cy="367407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371396" y="15109656"/>
            <a:ext cx="493936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371396" y="17107433"/>
            <a:ext cx="493936" cy="390370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12830862" y="11940769"/>
            <a:ext cx="0" cy="264160"/>
          </a:xfrm>
          <a:custGeom>
            <a:avLst/>
            <a:gdLst/>
            <a:ahLst/>
            <a:cxnLst/>
            <a:rect l="l" t="t" r="r" b="b"/>
            <a:pathLst>
              <a:path w="0" h="264159">
                <a:moveTo>
                  <a:pt x="0" y="264074"/>
                </a:moveTo>
                <a:lnTo>
                  <a:pt x="0" y="0"/>
                </a:lnTo>
              </a:path>
            </a:pathLst>
          </a:custGeom>
          <a:ln w="172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440308" y="11889102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4" h="0">
                <a:moveTo>
                  <a:pt x="0" y="0"/>
                </a:moveTo>
                <a:lnTo>
                  <a:pt x="344606" y="0"/>
                </a:lnTo>
              </a:path>
            </a:pathLst>
          </a:custGeom>
          <a:ln w="5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2451794" y="12239288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 h="0">
                <a:moveTo>
                  <a:pt x="0" y="0"/>
                </a:moveTo>
                <a:lnTo>
                  <a:pt x="321633" y="0"/>
                </a:lnTo>
              </a:path>
            </a:pathLst>
          </a:custGeom>
          <a:ln w="57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13612" y="1324917"/>
            <a:ext cx="2642870" cy="8242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038225">
              <a:lnSpc>
                <a:spcPct val="100000"/>
              </a:lnSpc>
              <a:spcBef>
                <a:spcPts val="135"/>
              </a:spcBef>
            </a:pPr>
            <a:r>
              <a:rPr dirty="0" sz="2450" spc="-175" b="1">
                <a:solidFill>
                  <a:srgbClr val="5D5D5D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1350" spc="40">
                <a:solidFill>
                  <a:srgbClr val="999999"/>
                </a:solidFill>
                <a:latin typeface="Arial"/>
                <a:cs typeface="Arial"/>
              </a:rPr>
              <a:t>londonhirecs.co.uk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09752" y="3551772"/>
            <a:ext cx="10227945" cy="147732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375"/>
              </a:spcBef>
            </a:pP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133</a:t>
            </a:r>
            <a:r>
              <a:rPr dirty="0" sz="1850" spc="-4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-5" b="1">
                <a:solidFill>
                  <a:srgbClr val="2F2F2F"/>
                </a:solidFill>
                <a:latin typeface="Arial"/>
                <a:cs typeface="Arial"/>
              </a:rPr>
              <a:t>issues 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850" spc="-7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" b="1">
                <a:solidFill>
                  <a:srgbClr val="2F2F2F"/>
                </a:solidFill>
                <a:latin typeface="Arial"/>
                <a:cs typeface="Arial"/>
              </a:rPr>
              <a:t>uncompressed</a:t>
            </a:r>
            <a:r>
              <a:rPr dirty="0" sz="1850" spc="2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JavaScript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850" spc="1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-65" b="1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850" spc="-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endParaRPr sz="1850">
              <a:latin typeface="Arial"/>
              <a:cs typeface="Arial"/>
            </a:endParaRPr>
          </a:p>
          <a:p>
            <a:pPr marL="16510" marR="135255">
              <a:lnSpc>
                <a:spcPts val="2400"/>
              </a:lnSpc>
              <a:spcBef>
                <a:spcPts val="110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issue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triggered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compression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not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enabled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HTTP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response.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Compressing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JavaScript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significantly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reduces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their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size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well</a:t>
            </a:r>
            <a:r>
              <a:rPr dirty="0" sz="1750" spc="-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25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overall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size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of</a:t>
            </a:r>
            <a:endParaRPr sz="1750">
              <a:latin typeface="Arial"/>
              <a:cs typeface="Arial"/>
            </a:endParaRPr>
          </a:p>
          <a:p>
            <a:pPr marL="12700" marR="5080">
              <a:lnSpc>
                <a:spcPts val="2400"/>
              </a:lnSpc>
              <a:spcBef>
                <a:spcPts val="35"/>
              </a:spcBef>
            </a:pP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webpage,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thus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improving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page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time.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Uncompressed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JavaScript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make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slower,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which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negatively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affects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user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experience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worsen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endParaRPr sz="1750">
              <a:latin typeface="Arial"/>
              <a:cs typeface="Arial"/>
            </a:endParaRPr>
          </a:p>
          <a:p>
            <a:pPr marL="13335" marR="577850">
              <a:lnSpc>
                <a:spcPts val="2350"/>
              </a:lnSpc>
              <a:spcBef>
                <a:spcPts val="30"/>
              </a:spcBef>
            </a:pP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engine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rankings.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uses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uncompressed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JS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are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hosted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external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site,</a:t>
            </a:r>
            <a:r>
              <a:rPr dirty="0" sz="1750" spc="-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should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make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sure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they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do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not</a:t>
            </a:r>
            <a:r>
              <a:rPr dirty="0" sz="1750" spc="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affect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page's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time.</a:t>
            </a:r>
            <a:r>
              <a:rPr dirty="0" sz="1750" spc="-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more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please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see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Google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article</a:t>
            </a:r>
            <a:endParaRPr sz="1750">
              <a:latin typeface="Arial"/>
              <a:cs typeface="Arial"/>
            </a:endParaRPr>
          </a:p>
          <a:p>
            <a:pPr marL="13335" marR="66040" indent="-635">
              <a:lnSpc>
                <a:spcPct val="114100"/>
              </a:lnSpc>
            </a:pP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https://developers.google.com/web/fundamentals/performance/optimizing-content-efficiency.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Enable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compression</a:t>
            </a:r>
            <a:r>
              <a:rPr dirty="0" sz="1750" spc="2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2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JavaScript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server.</a:t>
            </a:r>
            <a:r>
              <a:rPr dirty="0" sz="1750" spc="-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webpage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uses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uncompressed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JS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hosted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external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site,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contact the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owner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ask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them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enable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compression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their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server.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issue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doesn't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affect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time,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simply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ignore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it.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</a:pP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127</a:t>
            </a:r>
            <a:r>
              <a:rPr dirty="0" sz="1850" spc="-1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images</a:t>
            </a:r>
            <a:r>
              <a:rPr dirty="0" sz="18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don't</a:t>
            </a:r>
            <a:r>
              <a:rPr dirty="0" sz="1850" spc="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alt</a:t>
            </a:r>
            <a:r>
              <a:rPr dirty="0" sz="1850" spc="28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95" b="1">
                <a:solidFill>
                  <a:srgbClr val="2F2F2F"/>
                </a:solidFill>
                <a:latin typeface="Arial"/>
                <a:cs typeface="Arial"/>
              </a:rPr>
              <a:t>attributes</a:t>
            </a:r>
            <a:endParaRPr sz="1850">
              <a:latin typeface="Arial"/>
              <a:cs typeface="Arial"/>
            </a:endParaRPr>
          </a:p>
          <a:p>
            <a:pPr marL="12700" marR="84455" indent="3175">
              <a:lnSpc>
                <a:spcPts val="2400"/>
              </a:lnSpc>
              <a:spcBef>
                <a:spcPts val="105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Alt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attributes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within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&lt;img&gt;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tags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used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by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understand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contents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images.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neglect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alt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attributes,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miss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chance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to get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better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placement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results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because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alt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attributes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allow you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rank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image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Not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using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alt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attributes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also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negatively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affects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experience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visually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impaired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users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those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who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have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disabled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images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browsers.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see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these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articles: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Using 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ALT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attributes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smartly: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https://webmasters.googleblog.com/2007/12/using-alt-attributes­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smartly.html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Google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Image Publishing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Guidelines: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https://support.google.com/webmasters/answer/114016?hl=en.</a:t>
            </a:r>
            <a:r>
              <a:rPr dirty="0" sz="1750" spc="-3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Specify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relevant</a:t>
            </a:r>
            <a:endParaRPr sz="1750">
              <a:latin typeface="Arial"/>
              <a:cs typeface="Arial"/>
            </a:endParaRPr>
          </a:p>
          <a:p>
            <a:pPr marL="14604" marR="1366520" indent="-1270">
              <a:lnSpc>
                <a:spcPts val="2350"/>
              </a:lnSpc>
              <a:spcBef>
                <a:spcPts val="5"/>
              </a:spcBef>
            </a:pP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alternative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attribute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inside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&lt;img&gt;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tag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each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image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website,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e.g.,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''&lt;img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src=''mylogo.png''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alt=''This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my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company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logo''&gt;''.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5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29</a:t>
            </a:r>
            <a:r>
              <a:rPr dirty="0" sz="1850" spc="-114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" b="1">
                <a:solidFill>
                  <a:srgbClr val="2F2F2F"/>
                </a:solidFill>
                <a:latin typeface="Arial"/>
                <a:cs typeface="Arial"/>
              </a:rPr>
              <a:t>issues</a:t>
            </a:r>
            <a:r>
              <a:rPr dirty="0" sz="1850" spc="-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850" spc="-7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unminified 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JavaScript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-80" b="1">
                <a:solidFill>
                  <a:srgbClr val="2F2F2F"/>
                </a:solidFill>
                <a:latin typeface="Arial"/>
                <a:cs typeface="Arial"/>
              </a:rPr>
              <a:t>CSS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files</a:t>
            </a:r>
            <a:endParaRPr sz="1850">
              <a:latin typeface="Arial"/>
              <a:cs typeface="Arial"/>
            </a:endParaRPr>
          </a:p>
          <a:p>
            <a:pPr marL="12700" marR="151130" indent="3175">
              <a:lnSpc>
                <a:spcPts val="2400"/>
              </a:lnSpc>
              <a:spcBef>
                <a:spcPts val="10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Minification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the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process of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removing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unnecessary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lines,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white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space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comments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from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source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code.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Minifying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JavaScript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makes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size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smaller,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thereby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decreasing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page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time,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providing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better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user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experience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improving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rankings.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see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article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https://developers.google.com/web/fundamentals/performance/optimizing-content-efficiency.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How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Minify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JavaScript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165">
                <a:solidFill>
                  <a:srgbClr val="2F2F2F"/>
                </a:solidFill>
                <a:latin typeface="Arial"/>
                <a:cs typeface="Arial"/>
              </a:rPr>
              <a:t>CSS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files.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webpage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uses </a:t>
            </a:r>
            <a:r>
              <a:rPr dirty="0" sz="1750" spc="-180">
                <a:solidFill>
                  <a:srgbClr val="2F2F2F"/>
                </a:solidFill>
                <a:latin typeface="Arial"/>
                <a:cs typeface="Arial"/>
              </a:rPr>
              <a:t>CSS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JS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are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hosted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external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site,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contact the website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owner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ask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them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minify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files.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doesn't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affect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time,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simply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ignore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it.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695"/>
              </a:spcBef>
            </a:pP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20</a:t>
            </a:r>
            <a:r>
              <a:rPr dirty="0" sz="1850" spc="-7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95" b="1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850" spc="-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-5" b="1">
                <a:solidFill>
                  <a:srgbClr val="2F2F2F"/>
                </a:solidFill>
                <a:latin typeface="Arial"/>
                <a:cs typeface="Arial"/>
              </a:rPr>
              <a:t>URLs</a:t>
            </a:r>
            <a:r>
              <a:rPr dirty="0" sz="1850" spc="-7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0" b="1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85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850" spc="1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85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site</a:t>
            </a:r>
            <a:endParaRPr sz="1850">
              <a:latin typeface="Arial"/>
              <a:cs typeface="Arial"/>
            </a:endParaRPr>
          </a:p>
          <a:p>
            <a:pPr marL="13335" marR="145415" indent="2540">
              <a:lnSpc>
                <a:spcPts val="2400"/>
              </a:lnSpc>
              <a:spcBef>
                <a:spcPts val="105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should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include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that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you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want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engines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find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index.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Using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different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URL</a:t>
            </a:r>
            <a:r>
              <a:rPr dirty="0" sz="1750" spc="-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versions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sitemap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could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misleading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</a:t>
            </a:r>
            <a:endParaRPr sz="1750">
              <a:latin typeface="Arial"/>
              <a:cs typeface="Arial"/>
            </a:endParaRPr>
          </a:p>
          <a:p>
            <a:pPr marL="12700" marR="330200" indent="635">
              <a:lnSpc>
                <a:spcPts val="2350"/>
              </a:lnSpc>
              <a:spcBef>
                <a:spcPts val="30"/>
              </a:spcBef>
            </a:pP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may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result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an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incomplete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crawling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website.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Replace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all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URLs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sitemap.xml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URLs.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689"/>
              </a:spcBef>
            </a:pPr>
            <a:r>
              <a:rPr dirty="0" sz="1850" spc="-55" b="1">
                <a:solidFill>
                  <a:srgbClr val="2F2F2F"/>
                </a:solidFill>
                <a:latin typeface="Arial"/>
                <a:cs typeface="Arial"/>
              </a:rPr>
              <a:t>18</a:t>
            </a:r>
            <a:r>
              <a:rPr dirty="0" sz="1850" spc="1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850" spc="-9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850" spc="-6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85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5" b="1">
                <a:solidFill>
                  <a:srgbClr val="2F2F2F"/>
                </a:solidFill>
                <a:latin typeface="Arial"/>
                <a:cs typeface="Arial"/>
              </a:rPr>
              <a:t>leads</a:t>
            </a: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50" b="1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850" spc="95" b="1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850" spc="-8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endParaRPr sz="1850">
              <a:latin typeface="Arial"/>
              <a:cs typeface="Arial"/>
            </a:endParaRPr>
          </a:p>
          <a:p>
            <a:pPr marL="12700" marR="88900" indent="3175">
              <a:lnSpc>
                <a:spcPct val="115199"/>
              </a:lnSpc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1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any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link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points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to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old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version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website,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can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become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confused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 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which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version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they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should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rank. How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Replace 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all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HTTP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links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229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new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HTTPS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versions.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213" y="952989"/>
            <a:ext cx="413528" cy="4133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8690" y="952989"/>
            <a:ext cx="333120" cy="41333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98720" y="677432"/>
            <a:ext cx="1298020" cy="6888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705150" y="2215952"/>
            <a:ext cx="206764" cy="42481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05150" y="4535211"/>
            <a:ext cx="206764" cy="4133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26787" y="2215952"/>
            <a:ext cx="287172" cy="4248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26787" y="4535211"/>
            <a:ext cx="287172" cy="4133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842994" y="6831506"/>
            <a:ext cx="287172" cy="4362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54480" y="9449282"/>
            <a:ext cx="287172" cy="42481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842994" y="12974100"/>
            <a:ext cx="310146" cy="43629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4041876"/>
            <a:ext cx="310146" cy="43629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842994" y="15098174"/>
            <a:ext cx="310146" cy="43629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6154471"/>
            <a:ext cx="310146" cy="43629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842994" y="17210766"/>
            <a:ext cx="310146" cy="436296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2994" y="18267063"/>
            <a:ext cx="310146" cy="43629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371396" y="2215952"/>
            <a:ext cx="493936" cy="3903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371396" y="4535211"/>
            <a:ext cx="493936" cy="378888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199088" y="6842991"/>
            <a:ext cx="482449" cy="378888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10574" y="9460768"/>
            <a:ext cx="470962" cy="378888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210574" y="12985580"/>
            <a:ext cx="470962" cy="39037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210574" y="14041876"/>
            <a:ext cx="470962" cy="39037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210574" y="15109656"/>
            <a:ext cx="470962" cy="37888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10574" y="16165951"/>
            <a:ext cx="470962" cy="378888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210574" y="17222247"/>
            <a:ext cx="470962" cy="378888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2210574" y="18278544"/>
            <a:ext cx="470962" cy="378888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608184" y="1359363"/>
            <a:ext cx="10274300" cy="11928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104900">
              <a:lnSpc>
                <a:spcPct val="100000"/>
              </a:lnSpc>
              <a:spcBef>
                <a:spcPts val="135"/>
              </a:spcBef>
            </a:pPr>
            <a:r>
              <a:rPr dirty="0" sz="2450" spc="-155">
                <a:solidFill>
                  <a:srgbClr val="5B5B5B"/>
                </a:solidFill>
                <a:latin typeface="Arial"/>
                <a:cs typeface="Arial"/>
              </a:rPr>
              <a:t>OUTREACH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</a:pP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17</a:t>
            </a:r>
            <a:r>
              <a:rPr dirty="0" sz="1850" spc="-1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too</a:t>
            </a:r>
            <a:r>
              <a:rPr dirty="0" sz="1850" spc="-1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" b="1">
                <a:solidFill>
                  <a:srgbClr val="2F2F2F"/>
                </a:solidFill>
                <a:latin typeface="Arial"/>
                <a:cs typeface="Arial"/>
              </a:rPr>
              <a:t>much</a:t>
            </a:r>
            <a:r>
              <a:rPr dirty="0" sz="1850" spc="9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30" b="1">
                <a:solidFill>
                  <a:srgbClr val="2F2F2F"/>
                </a:solidFill>
                <a:latin typeface="Arial"/>
                <a:cs typeface="Arial"/>
              </a:rPr>
              <a:t>text</a:t>
            </a:r>
            <a:r>
              <a:rPr dirty="0" sz="1850" spc="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75" b="1">
                <a:solidFill>
                  <a:srgbClr val="2F2F2F"/>
                </a:solidFill>
                <a:latin typeface="Arial"/>
                <a:cs typeface="Arial"/>
              </a:rPr>
              <a:t>within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85" b="1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850" spc="12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50" b="1">
                <a:solidFill>
                  <a:srgbClr val="2F2F2F"/>
                </a:solidFill>
                <a:latin typeface="Arial"/>
                <a:cs typeface="Arial"/>
              </a:rPr>
              <a:t>title</a:t>
            </a:r>
            <a:r>
              <a:rPr dirty="0" sz="1850" spc="-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5" b="1">
                <a:solidFill>
                  <a:srgbClr val="2F2F2F"/>
                </a:solidFill>
                <a:latin typeface="Arial"/>
                <a:cs typeface="Arial"/>
              </a:rPr>
              <a:t>tags</a:t>
            </a:r>
            <a:endParaRPr sz="1850">
              <a:latin typeface="Arial"/>
              <a:cs typeface="Arial"/>
            </a:endParaRPr>
          </a:p>
          <a:p>
            <a:pPr marL="13970" marR="36195" indent="3810">
              <a:lnSpc>
                <a:spcPts val="2400"/>
              </a:lnSpc>
              <a:spcBef>
                <a:spcPts val="110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Most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truncate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titles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containing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than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70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characters.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Incomplete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shortened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titles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look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unappealing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users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won't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entice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them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click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page.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see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Google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article: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https://support.google.com/webmasters/answer/35624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.</a:t>
            </a:r>
            <a:r>
              <a:rPr dirty="0" sz="1750" spc="-2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dirty="0" sz="1750" spc="1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:</a:t>
            </a:r>
            <a:r>
              <a:rPr dirty="0" sz="1750" spc="-20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Tr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rewrite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page 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titles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70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characters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or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less.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1705"/>
              </a:spcBef>
            </a:pPr>
            <a:r>
              <a:rPr dirty="0" sz="1850" spc="110" b="1">
                <a:solidFill>
                  <a:srgbClr val="2F2F2F"/>
                </a:solidFill>
                <a:latin typeface="Arial"/>
                <a:cs typeface="Arial"/>
              </a:rPr>
              <a:t>1</a:t>
            </a:r>
            <a:r>
              <a:rPr dirty="0" sz="1850" spc="114" b="1">
                <a:solidFill>
                  <a:srgbClr val="2F2F2F"/>
                </a:solidFill>
                <a:latin typeface="Arial"/>
                <a:cs typeface="Arial"/>
              </a:rPr>
              <a:t>7</a:t>
            </a:r>
            <a:r>
              <a:rPr dirty="0" sz="1850" spc="-1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5" b="1">
                <a:solidFill>
                  <a:srgbClr val="2F2F2F"/>
                </a:solidFill>
                <a:latin typeface="Arial"/>
                <a:cs typeface="Arial"/>
              </a:rPr>
              <a:t>uncompresse</a:t>
            </a:r>
            <a:r>
              <a:rPr dirty="0" sz="1850" spc="25" b="1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 sz="1850" spc="16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endParaRPr sz="1850">
              <a:latin typeface="Arial"/>
              <a:cs typeface="Arial"/>
            </a:endParaRPr>
          </a:p>
          <a:p>
            <a:pPr marL="14604" marR="125095" indent="3175">
              <a:lnSpc>
                <a:spcPts val="2400"/>
              </a:lnSpc>
              <a:spcBef>
                <a:spcPts val="105"/>
              </a:spcBef>
            </a:pP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This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issue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triggered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if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Content-Encoding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entity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 not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present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response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header.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compression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essential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process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of</a:t>
            </a:r>
            <a:r>
              <a:rPr dirty="0" sz="1750" spc="2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optimizing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website.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Using</a:t>
            </a:r>
            <a:endParaRPr sz="1750">
              <a:latin typeface="Arial"/>
              <a:cs typeface="Arial"/>
            </a:endParaRPr>
          </a:p>
          <a:p>
            <a:pPr marL="20320" marR="179070" indent="-6350">
              <a:lnSpc>
                <a:spcPts val="2350"/>
              </a:lnSpc>
              <a:spcBef>
                <a:spcPts val="30"/>
              </a:spcBef>
            </a:pP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uncompressed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leads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slower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page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time,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resulting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poor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user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experience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lower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engine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ranking.</a:t>
            </a:r>
            <a:r>
              <a:rPr dirty="0" sz="1750" spc="-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How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Enable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compression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webpages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for</a:t>
            </a:r>
            <a:r>
              <a:rPr dirty="0" sz="1750" spc="3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faster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load</a:t>
            </a:r>
            <a:endParaRPr sz="175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25"/>
              </a:spcBef>
            </a:pP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time.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5"/>
              </a:spcBef>
            </a:pPr>
            <a:r>
              <a:rPr dirty="0" sz="1850" spc="125" b="1">
                <a:solidFill>
                  <a:srgbClr val="2F2F2F"/>
                </a:solidFill>
                <a:latin typeface="Arial"/>
                <a:cs typeface="Arial"/>
              </a:rPr>
              <a:t>3</a:t>
            </a:r>
            <a:r>
              <a:rPr dirty="0" sz="1850" spc="-6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8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-5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0" b="1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850" spc="-2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low</a:t>
            </a:r>
            <a:r>
              <a:rPr dirty="0" sz="1850" spc="-9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5" b="1">
                <a:solidFill>
                  <a:srgbClr val="2F2F2F"/>
                </a:solidFill>
                <a:latin typeface="Arial"/>
                <a:cs typeface="Arial"/>
              </a:rPr>
              <a:t>word</a:t>
            </a:r>
            <a:r>
              <a:rPr dirty="0" sz="1850" spc="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count</a:t>
            </a:r>
            <a:endParaRPr sz="1850">
              <a:latin typeface="Arial"/>
              <a:cs typeface="Arial"/>
            </a:endParaRPr>
          </a:p>
          <a:p>
            <a:pPr marL="12700" marR="87630" indent="5080">
              <a:lnSpc>
                <a:spcPct val="114100"/>
              </a:lnSpc>
              <a:spcBef>
                <a:spcPts val="25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</a:t>
            </a:r>
            <a:r>
              <a:rPr dirty="0" sz="1750" spc="-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</a:t>
            </a:r>
            <a:r>
              <a:rPr dirty="0" sz="1750" spc="-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triggered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if</a:t>
            </a:r>
            <a:r>
              <a:rPr dirty="0" sz="1750" spc="2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number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of</a:t>
            </a:r>
            <a:r>
              <a:rPr dirty="0" sz="1750" spc="1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words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6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less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200. </a:t>
            </a:r>
            <a:r>
              <a:rPr dirty="0" sz="1750" spc="-4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-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amount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2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text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placed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quality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signal</a:t>
            </a:r>
            <a:r>
              <a:rPr dirty="0" sz="1750" spc="-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engines.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Search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prefer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provide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much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information</a:t>
            </a:r>
            <a:r>
              <a:rPr dirty="0" sz="1750" spc="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users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as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possible,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so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750" spc="-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longer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tend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be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placed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higher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results,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as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opposed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those 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with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lower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word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counts.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For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information,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please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view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video: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  <a:hlinkClick r:id="rId24"/>
              </a:rPr>
              <a:t>https://www.youtube.com/watch?v=w3-obcXkyA4.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fix:</a:t>
            </a:r>
            <a:r>
              <a:rPr dirty="0" sz="1750" spc="-1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Improve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on-page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content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be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sure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3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include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more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than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200</a:t>
            </a:r>
            <a:r>
              <a:rPr dirty="0" sz="1750" spc="-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meaningful</a:t>
            </a:r>
            <a:r>
              <a:rPr dirty="0" sz="1750" spc="-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words.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</a:pPr>
            <a:r>
              <a:rPr dirty="0" sz="1850" spc="80" b="1">
                <a:solidFill>
                  <a:srgbClr val="2F2F2F"/>
                </a:solidFill>
                <a:latin typeface="Arial"/>
                <a:cs typeface="Arial"/>
              </a:rPr>
              <a:t>2</a:t>
            </a:r>
            <a:r>
              <a:rPr dirty="0" sz="1850" spc="-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pages</a:t>
            </a:r>
            <a:r>
              <a:rPr dirty="0" sz="1850" spc="-7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60" b="1">
                <a:solidFill>
                  <a:srgbClr val="2F2F2F"/>
                </a:solidFill>
                <a:latin typeface="Arial"/>
                <a:cs typeface="Arial"/>
              </a:rPr>
              <a:t>have</a:t>
            </a:r>
            <a:r>
              <a:rPr dirty="0" sz="1850" spc="-7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low</a:t>
            </a:r>
            <a:r>
              <a:rPr dirty="0" sz="1850" spc="35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0" b="1">
                <a:solidFill>
                  <a:srgbClr val="2F2F2F"/>
                </a:solidFill>
                <a:latin typeface="Arial"/>
                <a:cs typeface="Arial"/>
              </a:rPr>
              <a:t>text-HTML</a:t>
            </a:r>
            <a:r>
              <a:rPr dirty="0" sz="1850" spc="40" b="1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850" spc="105" b="1">
                <a:solidFill>
                  <a:srgbClr val="2F2F2F"/>
                </a:solidFill>
                <a:latin typeface="Arial"/>
                <a:cs typeface="Arial"/>
              </a:rPr>
              <a:t>ratio</a:t>
            </a:r>
            <a:endParaRPr sz="1850">
              <a:latin typeface="Arial"/>
              <a:cs typeface="Arial"/>
            </a:endParaRPr>
          </a:p>
          <a:p>
            <a:pPr marL="14604" marR="5080" indent="3175">
              <a:lnSpc>
                <a:spcPct val="114399"/>
              </a:lnSpc>
              <a:spcBef>
                <a:spcPts val="20"/>
              </a:spcBef>
            </a:pP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About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this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issue: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text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HTML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ratio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indicates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amount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actual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text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you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have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webpage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compared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18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the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amount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of</a:t>
            </a:r>
            <a:r>
              <a:rPr dirty="0" sz="1750" spc="1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code.</a:t>
            </a:r>
            <a:r>
              <a:rPr dirty="0" sz="1750" spc="-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This</a:t>
            </a:r>
            <a:r>
              <a:rPr dirty="0" sz="1750" spc="-10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issue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triggered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when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text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to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HTML</a:t>
            </a:r>
            <a:r>
              <a:rPr dirty="0" sz="1750" spc="-6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is</a:t>
            </a:r>
            <a:r>
              <a:rPr dirty="0" sz="1750" spc="-14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10% </a:t>
            </a:r>
            <a:r>
              <a:rPr dirty="0" sz="1750" spc="-47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or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less. </a:t>
            </a:r>
            <a:r>
              <a:rPr dirty="0" sz="1750" spc="-10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engines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have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begun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focusing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on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pages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that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contain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more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content.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That's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why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-4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higher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text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HTML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ratio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means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page </a:t>
            </a:r>
            <a:r>
              <a:rPr dirty="0" sz="1750" spc="-15">
                <a:solidFill>
                  <a:srgbClr val="2F2F2F"/>
                </a:solidFill>
                <a:latin typeface="Arial"/>
                <a:cs typeface="Arial"/>
              </a:rPr>
              <a:t>has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better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chance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getting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a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good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position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in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results. </a:t>
            </a:r>
            <a:r>
              <a:rPr dirty="0" sz="1750" spc="-45">
                <a:solidFill>
                  <a:srgbClr val="2F2F2F"/>
                </a:solidFill>
                <a:latin typeface="Arial"/>
                <a:cs typeface="Arial"/>
              </a:rPr>
              <a:t>Less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code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increases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25">
                <a:solidFill>
                  <a:srgbClr val="2F2F2F"/>
                </a:solidFill>
                <a:latin typeface="Arial"/>
                <a:cs typeface="Arial"/>
              </a:rPr>
              <a:t>page's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load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speed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also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helps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rankings. </a:t>
            </a:r>
            <a:r>
              <a:rPr dirty="0" sz="1750" spc="20">
                <a:solidFill>
                  <a:srgbClr val="2F2F2F"/>
                </a:solidFill>
                <a:latin typeface="Arial"/>
                <a:cs typeface="Arial"/>
              </a:rPr>
              <a:t>It </a:t>
            </a:r>
            <a:r>
              <a:rPr dirty="0" sz="1750" spc="30">
                <a:solidFill>
                  <a:srgbClr val="2F2F2F"/>
                </a:solidFill>
                <a:latin typeface="Arial"/>
                <a:cs typeface="Arial"/>
              </a:rPr>
              <a:t>also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helps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search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engine </a:t>
            </a:r>
            <a:r>
              <a:rPr dirty="0" sz="1750" spc="100">
                <a:solidFill>
                  <a:srgbClr val="2F2F2F"/>
                </a:solidFill>
                <a:latin typeface="Arial"/>
                <a:cs typeface="Arial"/>
              </a:rPr>
              <a:t>robots </a:t>
            </a:r>
            <a:r>
              <a:rPr dirty="0" sz="1750" spc="85">
                <a:solidFill>
                  <a:srgbClr val="2F2F2F"/>
                </a:solidFill>
                <a:latin typeface="Arial"/>
                <a:cs typeface="Arial"/>
              </a:rPr>
              <a:t>crawl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website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faster.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How </a:t>
            </a:r>
            <a:r>
              <a:rPr dirty="0" sz="1750" spc="40">
                <a:solidFill>
                  <a:srgbClr val="2F2F2F"/>
                </a:solidFill>
                <a:latin typeface="Arial"/>
                <a:cs typeface="Arial"/>
              </a:rPr>
              <a:t>to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fix: Split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webpage's </a:t>
            </a:r>
            <a:r>
              <a:rPr dirty="0" sz="1750" spc="110">
                <a:solidFill>
                  <a:srgbClr val="2F2F2F"/>
                </a:solidFill>
                <a:latin typeface="Arial"/>
                <a:cs typeface="Arial"/>
              </a:rPr>
              <a:t>text </a:t>
            </a:r>
            <a:r>
              <a:rPr dirty="0" sz="1750" spc="114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content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code </a:t>
            </a:r>
            <a:r>
              <a:rPr dirty="0" sz="1750" spc="120">
                <a:solidFill>
                  <a:srgbClr val="2F2F2F"/>
                </a:solidFill>
                <a:latin typeface="Arial"/>
                <a:cs typeface="Arial"/>
              </a:rPr>
              <a:t>into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separate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files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compare </a:t>
            </a:r>
            <a:r>
              <a:rPr dirty="0" sz="1750" spc="90">
                <a:solidFill>
                  <a:srgbClr val="2F2F2F"/>
                </a:solidFill>
                <a:latin typeface="Arial"/>
                <a:cs typeface="Arial"/>
              </a:rPr>
              <a:t>their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size.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If the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size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code </a:t>
            </a:r>
            <a:r>
              <a:rPr dirty="0" sz="1750" spc="105">
                <a:solidFill>
                  <a:srgbClr val="2F2F2F"/>
                </a:solidFill>
                <a:latin typeface="Arial"/>
                <a:cs typeface="Arial"/>
              </a:rPr>
              <a:t>file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exceeds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F2F2F"/>
                </a:solidFill>
                <a:latin typeface="Arial"/>
                <a:cs typeface="Arial"/>
              </a:rPr>
              <a:t>the </a:t>
            </a:r>
            <a:r>
              <a:rPr dirty="0" sz="1750" spc="5">
                <a:solidFill>
                  <a:srgbClr val="2F2F2F"/>
                </a:solidFill>
                <a:latin typeface="Arial"/>
                <a:cs typeface="Arial"/>
              </a:rPr>
              <a:t>size 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of the </a:t>
            </a:r>
            <a:r>
              <a:rPr dirty="0" sz="1750" spc="125">
                <a:solidFill>
                  <a:srgbClr val="2F2F2F"/>
                </a:solidFill>
                <a:latin typeface="Arial"/>
                <a:cs typeface="Arial"/>
              </a:rPr>
              <a:t>text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file,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review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your </a:t>
            </a:r>
            <a:r>
              <a:rPr dirty="0" sz="1750" spc="35">
                <a:solidFill>
                  <a:srgbClr val="2F2F2F"/>
                </a:solidFill>
                <a:latin typeface="Arial"/>
                <a:cs typeface="Arial"/>
              </a:rPr>
              <a:t>page's </a:t>
            </a:r>
            <a:r>
              <a:rPr dirty="0" sz="1750" spc="15">
                <a:solidFill>
                  <a:srgbClr val="2F2F2F"/>
                </a:solidFill>
                <a:latin typeface="Arial"/>
                <a:cs typeface="Arial"/>
              </a:rPr>
              <a:t>HTML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code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consider </a:t>
            </a:r>
            <a:r>
              <a:rPr dirty="0" sz="1750" spc="80">
                <a:solidFill>
                  <a:srgbClr val="2F2F2F"/>
                </a:solidFill>
                <a:latin typeface="Arial"/>
                <a:cs typeface="Arial"/>
              </a:rPr>
              <a:t>optimizing </a:t>
            </a:r>
            <a:r>
              <a:rPr dirty="0" sz="1750" spc="60">
                <a:solidFill>
                  <a:srgbClr val="2F2F2F"/>
                </a:solidFill>
                <a:latin typeface="Arial"/>
                <a:cs typeface="Arial"/>
              </a:rPr>
              <a:t>its 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structure </a:t>
            </a:r>
            <a:r>
              <a:rPr dirty="0" sz="1750" spc="50">
                <a:solidFill>
                  <a:srgbClr val="2F2F2F"/>
                </a:solidFill>
                <a:latin typeface="Arial"/>
                <a:cs typeface="Arial"/>
              </a:rPr>
              <a:t>and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5">
                <a:solidFill>
                  <a:srgbClr val="2F2F2F"/>
                </a:solidFill>
                <a:latin typeface="Arial"/>
                <a:cs typeface="Arial"/>
              </a:rPr>
              <a:t>removing</a:t>
            </a:r>
            <a:r>
              <a:rPr dirty="0" sz="175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65">
                <a:solidFill>
                  <a:srgbClr val="2F2F2F"/>
                </a:solidFill>
                <a:latin typeface="Arial"/>
                <a:cs typeface="Arial"/>
              </a:rPr>
              <a:t>embedded</a:t>
            </a:r>
            <a:r>
              <a:rPr dirty="0" sz="1750" spc="95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45">
                <a:solidFill>
                  <a:srgbClr val="2F2F2F"/>
                </a:solidFill>
                <a:latin typeface="Arial"/>
                <a:cs typeface="Arial"/>
              </a:rPr>
              <a:t>scripts</a:t>
            </a:r>
            <a:r>
              <a:rPr dirty="0" sz="1750" spc="-2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70">
                <a:solidFill>
                  <a:srgbClr val="2F2F2F"/>
                </a:solidFill>
                <a:latin typeface="Arial"/>
                <a:cs typeface="Arial"/>
              </a:rPr>
              <a:t>and</a:t>
            </a:r>
            <a:r>
              <a:rPr dirty="0" sz="1750" spc="-10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 sz="1750" spc="55">
                <a:solidFill>
                  <a:srgbClr val="2F2F2F"/>
                </a:solidFill>
                <a:latin typeface="Arial"/>
                <a:cs typeface="Arial"/>
              </a:rPr>
              <a:t>styles.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5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85">
                <a:solidFill>
                  <a:srgbClr val="50A536"/>
                </a:solidFill>
                <a:latin typeface="Arial"/>
                <a:cs typeface="Arial"/>
              </a:rPr>
              <a:t>external</a:t>
            </a:r>
            <a:r>
              <a:rPr dirty="0" sz="1900" spc="-1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links</a:t>
            </a:r>
            <a:r>
              <a:rPr dirty="0" sz="1900" spc="-7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30">
                <a:solidFill>
                  <a:srgbClr val="50A536"/>
                </a:solidFill>
                <a:latin typeface="Arial"/>
                <a:cs typeface="Arial"/>
              </a:rPr>
              <a:t>are</a:t>
            </a:r>
            <a:r>
              <a:rPr dirty="0" sz="1900" spc="-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broken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pc="30"/>
              <a:t>Generate</a:t>
            </a:r>
            <a:r>
              <a:rPr dirty="0" spc="35"/>
              <a:t>d</a:t>
            </a:r>
            <a:r>
              <a:rPr dirty="0" spc="45"/>
              <a:t> </a:t>
            </a:r>
            <a:r>
              <a:rPr dirty="0" spc="70"/>
              <a:t>o</a:t>
            </a:r>
            <a:r>
              <a:rPr dirty="0" spc="75"/>
              <a:t>n</a:t>
            </a:r>
            <a:r>
              <a:rPr dirty="0" spc="-110"/>
              <a:t> </a:t>
            </a:r>
            <a:r>
              <a:rPr dirty="0" spc="40"/>
              <a:t>Septembe</a:t>
            </a:r>
            <a:r>
              <a:rPr dirty="0" spc="25"/>
              <a:t>r</a:t>
            </a:r>
            <a:r>
              <a:rPr dirty="0" spc="40"/>
              <a:t> </a:t>
            </a:r>
            <a:r>
              <a:rPr dirty="0" spc="45"/>
              <a:t>9</a:t>
            </a:r>
            <a:r>
              <a:rPr dirty="0" spc="25"/>
              <a:t>,</a:t>
            </a:r>
            <a:r>
              <a:rPr dirty="0" spc="-75"/>
              <a:t> </a:t>
            </a:r>
            <a:r>
              <a:rPr dirty="0" spc="25"/>
              <a:t>2021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14691" y="14029177"/>
            <a:ext cx="332041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4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90">
                <a:solidFill>
                  <a:srgbClr val="50A536"/>
                </a:solidFill>
                <a:latin typeface="Arial"/>
                <a:cs typeface="Arial"/>
              </a:rPr>
              <a:t>externa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l</a:t>
            </a:r>
            <a:r>
              <a:rPr dirty="0" sz="1900" spc="-1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25">
                <a:solidFill>
                  <a:srgbClr val="50A536"/>
                </a:solidFill>
                <a:latin typeface="Arial"/>
                <a:cs typeface="Arial"/>
              </a:rPr>
              <a:t>image</a:t>
            </a:r>
            <a:r>
              <a:rPr dirty="0" sz="1900" spc="25">
                <a:solidFill>
                  <a:srgbClr val="50A536"/>
                </a:solidFill>
                <a:latin typeface="Arial"/>
                <a:cs typeface="Arial"/>
              </a:rPr>
              <a:t>s</a:t>
            </a:r>
            <a:r>
              <a:rPr dirty="0" sz="1900" spc="-4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ar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e</a:t>
            </a:r>
            <a:r>
              <a:rPr dirty="0" sz="190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70">
                <a:solidFill>
                  <a:srgbClr val="50A536"/>
                </a:solidFill>
                <a:latin typeface="Arial"/>
                <a:cs typeface="Arial"/>
              </a:rPr>
              <a:t>broken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4691" y="15085474"/>
            <a:ext cx="588137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90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50A536"/>
                </a:solidFill>
                <a:latin typeface="Arial"/>
                <a:cs typeface="Arial"/>
              </a:rPr>
              <a:t>don't</a:t>
            </a:r>
            <a:r>
              <a:rPr dirty="0" sz="1900" spc="-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900" spc="-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5">
                <a:solidFill>
                  <a:srgbClr val="50A536"/>
                </a:solidFill>
                <a:latin typeface="Arial"/>
                <a:cs typeface="Arial"/>
              </a:rPr>
              <a:t>enough</a:t>
            </a:r>
            <a:r>
              <a:rPr dirty="0" sz="1900" spc="1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10">
                <a:solidFill>
                  <a:srgbClr val="50A536"/>
                </a:solidFill>
                <a:latin typeface="Arial"/>
                <a:cs typeface="Arial"/>
              </a:rPr>
              <a:t>text</a:t>
            </a:r>
            <a:r>
              <a:rPr dirty="0" sz="190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5">
                <a:solidFill>
                  <a:srgbClr val="50A536"/>
                </a:solidFill>
                <a:latin typeface="Arial"/>
                <a:cs typeface="Arial"/>
              </a:rPr>
              <a:t>within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14">
                <a:solidFill>
                  <a:srgbClr val="50A536"/>
                </a:solidFill>
                <a:latin typeface="Arial"/>
                <a:cs typeface="Arial"/>
              </a:rPr>
              <a:t>the</a:t>
            </a:r>
            <a:r>
              <a:rPr dirty="0" sz="190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25">
                <a:solidFill>
                  <a:srgbClr val="50A536"/>
                </a:solidFill>
                <a:latin typeface="Arial"/>
                <a:cs typeface="Arial"/>
              </a:rPr>
              <a:t>title</a:t>
            </a:r>
            <a:r>
              <a:rPr dirty="0" sz="1900" spc="30">
                <a:solidFill>
                  <a:srgbClr val="50A536"/>
                </a:solidFill>
                <a:latin typeface="Arial"/>
                <a:cs typeface="Arial"/>
              </a:rPr>
              <a:t> tags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4691" y="16141771"/>
            <a:ext cx="378142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900" spc="-1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50A536"/>
                </a:solidFill>
                <a:latin typeface="Arial"/>
                <a:cs typeface="Arial"/>
              </a:rPr>
              <a:t>don't</a:t>
            </a:r>
            <a:r>
              <a:rPr dirty="0" sz="1900" spc="-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900" spc="-7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35">
                <a:solidFill>
                  <a:srgbClr val="50A536"/>
                </a:solidFill>
                <a:latin typeface="Arial"/>
                <a:cs typeface="Arial"/>
              </a:rPr>
              <a:t>an</a:t>
            </a:r>
            <a:r>
              <a:rPr dirty="0" sz="1900" spc="-7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h1</a:t>
            </a:r>
            <a:r>
              <a:rPr dirty="0" sz="1900" spc="-6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0">
                <a:solidFill>
                  <a:srgbClr val="50A536"/>
                </a:solidFill>
                <a:latin typeface="Arial"/>
                <a:cs typeface="Arial"/>
              </a:rPr>
              <a:t>heading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4691" y="17203807"/>
            <a:ext cx="454279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900" spc="-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900" spc="2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60">
                <a:solidFill>
                  <a:srgbClr val="50A536"/>
                </a:solidFill>
                <a:latin typeface="Arial"/>
                <a:cs typeface="Arial"/>
              </a:rPr>
              <a:t>duplicate</a:t>
            </a:r>
            <a:r>
              <a:rPr dirty="0" sz="1900" spc="-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H1</a:t>
            </a:r>
            <a:r>
              <a:rPr dirty="0" sz="1900" spc="-8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45">
                <a:solidFill>
                  <a:srgbClr val="50A536"/>
                </a:solidFill>
                <a:latin typeface="Arial"/>
                <a:cs typeface="Arial"/>
              </a:rPr>
              <a:t>and</a:t>
            </a:r>
            <a:r>
              <a:rPr dirty="0" sz="1900" spc="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35">
                <a:solidFill>
                  <a:srgbClr val="50A536"/>
                </a:solidFill>
                <a:latin typeface="Arial"/>
                <a:cs typeface="Arial"/>
              </a:rPr>
              <a:t>title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30">
                <a:solidFill>
                  <a:srgbClr val="50A536"/>
                </a:solidFill>
                <a:latin typeface="Arial"/>
                <a:cs typeface="Arial"/>
              </a:rPr>
              <a:t>tags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691" y="18260104"/>
            <a:ext cx="423037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0</a:t>
            </a:r>
            <a:r>
              <a:rPr dirty="0" sz="1900" spc="-6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5">
                <a:solidFill>
                  <a:srgbClr val="50A536"/>
                </a:solidFill>
                <a:latin typeface="Arial"/>
                <a:cs typeface="Arial"/>
              </a:rPr>
              <a:t>pages</a:t>
            </a:r>
            <a:r>
              <a:rPr dirty="0" sz="1900" spc="-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100">
                <a:solidFill>
                  <a:srgbClr val="50A536"/>
                </a:solidFill>
                <a:latin typeface="Arial"/>
                <a:cs typeface="Arial"/>
              </a:rPr>
              <a:t>don't</a:t>
            </a:r>
            <a:r>
              <a:rPr dirty="0" sz="1900" spc="-2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50A536"/>
                </a:solidFill>
                <a:latin typeface="Arial"/>
                <a:cs typeface="Arial"/>
              </a:rPr>
              <a:t>have</a:t>
            </a:r>
            <a:r>
              <a:rPr dirty="0" sz="1900" spc="-35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80">
                <a:solidFill>
                  <a:srgbClr val="50A536"/>
                </a:solidFill>
                <a:latin typeface="Arial"/>
                <a:cs typeface="Arial"/>
              </a:rPr>
              <a:t>meta</a:t>
            </a:r>
            <a:r>
              <a:rPr dirty="0" sz="1900" spc="30">
                <a:solidFill>
                  <a:srgbClr val="50A536"/>
                </a:solidFill>
                <a:latin typeface="Arial"/>
                <a:cs typeface="Arial"/>
              </a:rPr>
              <a:t> </a:t>
            </a:r>
            <a:r>
              <a:rPr dirty="0" sz="1900" spc="50">
                <a:solidFill>
                  <a:srgbClr val="50A536"/>
                </a:solidFill>
                <a:latin typeface="Arial"/>
                <a:cs typeface="Arial"/>
              </a:rPr>
              <a:t>descriptions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F2F2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2022-03-09T12:50:33Z</dcterms:created>
  <dcterms:modified xsi:type="dcterms:W3CDTF">2022-03-09T12:50:33Z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PDF Presentation Adobe Photoshop CC 2014</vt:lpwstr>
  </property>
  <property fmtid="{D5CDD505-2E9C-101B-9397-08002B2CF9AE}" pid="4" name="LastSaved">
    <vt:filetime>2022-03-09T00:00:00Z</vt:filetime>
  </property>
</Properties>
</file>